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60" r:id="rId3"/>
    <p:sldId id="257" r:id="rId4"/>
    <p:sldId id="258" r:id="rId5"/>
    <p:sldId id="261" r:id="rId6"/>
    <p:sldId id="265" r:id="rId7"/>
    <p:sldId id="262" r:id="rId8"/>
    <p:sldId id="266" r:id="rId9"/>
    <p:sldId id="267" r:id="rId10"/>
    <p:sldId id="269" r:id="rId11"/>
    <p:sldId id="270" r:id="rId12"/>
    <p:sldId id="263" r:id="rId13"/>
    <p:sldId id="272" r:id="rId14"/>
    <p:sldId id="273" r:id="rId15"/>
    <p:sldId id="274" r:id="rId16"/>
    <p:sldId id="264" r:id="rId17"/>
    <p:sldId id="276" r:id="rId18"/>
    <p:sldId id="292" r:id="rId19"/>
    <p:sldId id="275" r:id="rId20"/>
    <p:sldId id="278" r:id="rId21"/>
    <p:sldId id="279" r:id="rId22"/>
    <p:sldId id="259" r:id="rId23"/>
    <p:sldId id="289" r:id="rId24"/>
    <p:sldId id="288" r:id="rId25"/>
    <p:sldId id="282" r:id="rId26"/>
    <p:sldId id="283" r:id="rId27"/>
    <p:sldId id="284" r:id="rId28"/>
    <p:sldId id="281" r:id="rId29"/>
    <p:sldId id="285" r:id="rId30"/>
    <p:sldId id="277" r:id="rId31"/>
    <p:sldId id="286" r:id="rId32"/>
    <p:sldId id="287" r:id="rId33"/>
    <p:sldId id="290"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191"/>
    <p:restoredTop sz="95252"/>
  </p:normalViewPr>
  <p:slideViewPr>
    <p:cSldViewPr snapToGrid="0">
      <p:cViewPr>
        <p:scale>
          <a:sx n="80" d="100"/>
          <a:sy n="80" d="100"/>
        </p:scale>
        <p:origin x="1616" y="7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1B6C50-43C2-714D-BBD4-3501ED6F8FF5}" type="datetimeFigureOut">
              <a:rPr lang="en-US" smtClean="0"/>
              <a:t>9/11/24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E397D8-A384-DA48-892E-077896AFD415}" type="slidenum">
              <a:rPr lang="en-US" smtClean="0"/>
              <a:t>‹#›</a:t>
            </a:fld>
            <a:endParaRPr lang="en-US"/>
          </a:p>
        </p:txBody>
      </p:sp>
    </p:spTree>
    <p:extLst>
      <p:ext uri="{BB962C8B-B14F-4D97-AF65-F5344CB8AC3E}">
        <p14:creationId xmlns:p14="http://schemas.microsoft.com/office/powerpoint/2010/main" val="24502104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Exercise: for mental health, stress, anxiety, energy, sleep, attractiveness all beneficial for getting employed</a:t>
            </a:r>
          </a:p>
          <a:p>
            <a:r>
              <a:rPr lang="en-US" dirty="0"/>
              <a:t>Meditation: can think on your feet, tremendous for job interviews, also: stress, anger, emotional wellbeing</a:t>
            </a:r>
          </a:p>
        </p:txBody>
      </p:sp>
      <p:sp>
        <p:nvSpPr>
          <p:cNvPr id="4" name="Slide Number Placeholder 3"/>
          <p:cNvSpPr>
            <a:spLocks noGrp="1"/>
          </p:cNvSpPr>
          <p:nvPr>
            <p:ph type="sldNum" sz="quarter" idx="5"/>
          </p:nvPr>
        </p:nvSpPr>
        <p:spPr/>
        <p:txBody>
          <a:bodyPr/>
          <a:lstStyle/>
          <a:p>
            <a:fld id="{FDE397D8-A384-DA48-892E-077896AFD415}" type="slidenum">
              <a:rPr lang="en-US" smtClean="0"/>
              <a:t>17</a:t>
            </a:fld>
            <a:endParaRPr lang="en-US"/>
          </a:p>
        </p:txBody>
      </p:sp>
    </p:spTree>
    <p:extLst>
      <p:ext uri="{BB962C8B-B14F-4D97-AF65-F5344CB8AC3E}">
        <p14:creationId xmlns:p14="http://schemas.microsoft.com/office/powerpoint/2010/main" val="2747624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around the room. We’re gathering data on what might work for you, if you’re more like the people in this room than every one else in the world. This audience participation is more useful than some listicle on linked In..</a:t>
            </a:r>
          </a:p>
          <a:p>
            <a:endParaRPr lang="en-US" dirty="0"/>
          </a:p>
        </p:txBody>
      </p:sp>
      <p:sp>
        <p:nvSpPr>
          <p:cNvPr id="4" name="Slide Number Placeholder 3"/>
          <p:cNvSpPr>
            <a:spLocks noGrp="1"/>
          </p:cNvSpPr>
          <p:nvPr>
            <p:ph type="sldNum" sz="quarter" idx="5"/>
          </p:nvPr>
        </p:nvSpPr>
        <p:spPr/>
        <p:txBody>
          <a:bodyPr/>
          <a:lstStyle/>
          <a:p>
            <a:fld id="{FDE397D8-A384-DA48-892E-077896AFD415}" type="slidenum">
              <a:rPr lang="en-US" smtClean="0"/>
              <a:t>24</a:t>
            </a:fld>
            <a:endParaRPr lang="en-US"/>
          </a:p>
        </p:txBody>
      </p:sp>
    </p:spTree>
    <p:extLst>
      <p:ext uri="{BB962C8B-B14F-4D97-AF65-F5344CB8AC3E}">
        <p14:creationId xmlns:p14="http://schemas.microsoft.com/office/powerpoint/2010/main" val="1628478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Improve 2 percent in five different aspects and you’re 10% better.</a:t>
            </a:r>
          </a:p>
        </p:txBody>
      </p:sp>
      <p:sp>
        <p:nvSpPr>
          <p:cNvPr id="4" name="Slide Number Placeholder 3"/>
          <p:cNvSpPr>
            <a:spLocks noGrp="1"/>
          </p:cNvSpPr>
          <p:nvPr>
            <p:ph type="sldNum" sz="quarter" idx="5"/>
          </p:nvPr>
        </p:nvSpPr>
        <p:spPr/>
        <p:txBody>
          <a:bodyPr/>
          <a:lstStyle/>
          <a:p>
            <a:fld id="{FDE397D8-A384-DA48-892E-077896AFD415}" type="slidenum">
              <a:rPr lang="en-US" smtClean="0"/>
              <a:t>25</a:t>
            </a:fld>
            <a:endParaRPr lang="en-US"/>
          </a:p>
        </p:txBody>
      </p:sp>
    </p:spTree>
    <p:extLst>
      <p:ext uri="{BB962C8B-B14F-4D97-AF65-F5344CB8AC3E}">
        <p14:creationId xmlns:p14="http://schemas.microsoft.com/office/powerpoint/2010/main" val="3473645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1F56D-8E2E-9371-BB7B-A6E3BA20AC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56BDA58-597B-EC28-C312-381439BBFF6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E16F1A-1A40-6159-BB4D-465AE9B551C7}"/>
              </a:ext>
            </a:extLst>
          </p:cNvPr>
          <p:cNvSpPr>
            <a:spLocks noGrp="1"/>
          </p:cNvSpPr>
          <p:nvPr>
            <p:ph type="dt" sz="half" idx="10"/>
          </p:nvPr>
        </p:nvSpPr>
        <p:spPr/>
        <p:txBody>
          <a:bodyPr/>
          <a:lstStyle/>
          <a:p>
            <a:fld id="{CE9C5B20-390B-7C42-9E4C-8217DE07999C}" type="datetimeFigureOut">
              <a:rPr lang="en-US" smtClean="0"/>
              <a:t>9/11/24</a:t>
            </a:fld>
            <a:endParaRPr lang="en-US"/>
          </a:p>
        </p:txBody>
      </p:sp>
      <p:sp>
        <p:nvSpPr>
          <p:cNvPr id="5" name="Footer Placeholder 4">
            <a:extLst>
              <a:ext uri="{FF2B5EF4-FFF2-40B4-BE49-F238E27FC236}">
                <a16:creationId xmlns:a16="http://schemas.microsoft.com/office/drawing/2014/main" id="{20EAF37C-565C-DA34-B2A6-06F3A1BD7F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459E32-F6F9-7779-A557-D8F2255FB91D}"/>
              </a:ext>
            </a:extLst>
          </p:cNvPr>
          <p:cNvSpPr>
            <a:spLocks noGrp="1"/>
          </p:cNvSpPr>
          <p:nvPr>
            <p:ph type="sldNum" sz="quarter" idx="12"/>
          </p:nvPr>
        </p:nvSpPr>
        <p:spPr/>
        <p:txBody>
          <a:bodyPr/>
          <a:lstStyle/>
          <a:p>
            <a:fld id="{4972F2E9-DDFB-E044-B4B7-7D539F8A9A9A}" type="slidenum">
              <a:rPr lang="en-US" smtClean="0"/>
              <a:t>‹#›</a:t>
            </a:fld>
            <a:endParaRPr lang="en-US"/>
          </a:p>
        </p:txBody>
      </p:sp>
    </p:spTree>
    <p:extLst>
      <p:ext uri="{BB962C8B-B14F-4D97-AF65-F5344CB8AC3E}">
        <p14:creationId xmlns:p14="http://schemas.microsoft.com/office/powerpoint/2010/main" val="1242202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20EF6-42C4-1C0C-50F1-60B0AC6CE49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2671F8-C56E-0138-8611-7ED976D98C1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24489F-AF1D-F1D7-17DF-1F06EA6D9CC7}"/>
              </a:ext>
            </a:extLst>
          </p:cNvPr>
          <p:cNvSpPr>
            <a:spLocks noGrp="1"/>
          </p:cNvSpPr>
          <p:nvPr>
            <p:ph type="dt" sz="half" idx="10"/>
          </p:nvPr>
        </p:nvSpPr>
        <p:spPr/>
        <p:txBody>
          <a:bodyPr/>
          <a:lstStyle/>
          <a:p>
            <a:fld id="{CE9C5B20-390B-7C42-9E4C-8217DE07999C}" type="datetimeFigureOut">
              <a:rPr lang="en-US" smtClean="0"/>
              <a:t>9/11/24</a:t>
            </a:fld>
            <a:endParaRPr lang="en-US"/>
          </a:p>
        </p:txBody>
      </p:sp>
      <p:sp>
        <p:nvSpPr>
          <p:cNvPr id="5" name="Footer Placeholder 4">
            <a:extLst>
              <a:ext uri="{FF2B5EF4-FFF2-40B4-BE49-F238E27FC236}">
                <a16:creationId xmlns:a16="http://schemas.microsoft.com/office/drawing/2014/main" id="{B63315E5-2F5A-AACD-4C52-A26CA4E0C3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F2062F-B579-DCB3-7C87-CE60C1F1E71C}"/>
              </a:ext>
            </a:extLst>
          </p:cNvPr>
          <p:cNvSpPr>
            <a:spLocks noGrp="1"/>
          </p:cNvSpPr>
          <p:nvPr>
            <p:ph type="sldNum" sz="quarter" idx="12"/>
          </p:nvPr>
        </p:nvSpPr>
        <p:spPr/>
        <p:txBody>
          <a:bodyPr/>
          <a:lstStyle/>
          <a:p>
            <a:fld id="{4972F2E9-DDFB-E044-B4B7-7D539F8A9A9A}" type="slidenum">
              <a:rPr lang="en-US" smtClean="0"/>
              <a:t>‹#›</a:t>
            </a:fld>
            <a:endParaRPr lang="en-US"/>
          </a:p>
        </p:txBody>
      </p:sp>
    </p:spTree>
    <p:extLst>
      <p:ext uri="{BB962C8B-B14F-4D97-AF65-F5344CB8AC3E}">
        <p14:creationId xmlns:p14="http://schemas.microsoft.com/office/powerpoint/2010/main" val="776862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DCC6E5-E515-4800-BF9D-211AD9460B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B907D9-447A-1DD6-5C7F-6BD7491D71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6DDC71-5921-E4C1-C636-54B7E5993D04}"/>
              </a:ext>
            </a:extLst>
          </p:cNvPr>
          <p:cNvSpPr>
            <a:spLocks noGrp="1"/>
          </p:cNvSpPr>
          <p:nvPr>
            <p:ph type="dt" sz="half" idx="10"/>
          </p:nvPr>
        </p:nvSpPr>
        <p:spPr/>
        <p:txBody>
          <a:bodyPr/>
          <a:lstStyle/>
          <a:p>
            <a:fld id="{CE9C5B20-390B-7C42-9E4C-8217DE07999C}" type="datetimeFigureOut">
              <a:rPr lang="en-US" smtClean="0"/>
              <a:t>9/11/24</a:t>
            </a:fld>
            <a:endParaRPr lang="en-US"/>
          </a:p>
        </p:txBody>
      </p:sp>
      <p:sp>
        <p:nvSpPr>
          <p:cNvPr id="5" name="Footer Placeholder 4">
            <a:extLst>
              <a:ext uri="{FF2B5EF4-FFF2-40B4-BE49-F238E27FC236}">
                <a16:creationId xmlns:a16="http://schemas.microsoft.com/office/drawing/2014/main" id="{8D1CC8EA-BC7D-09E2-54F9-64CD8EF30B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194AB3-498D-356C-C27D-81104C9C4C03}"/>
              </a:ext>
            </a:extLst>
          </p:cNvPr>
          <p:cNvSpPr>
            <a:spLocks noGrp="1"/>
          </p:cNvSpPr>
          <p:nvPr>
            <p:ph type="sldNum" sz="quarter" idx="12"/>
          </p:nvPr>
        </p:nvSpPr>
        <p:spPr/>
        <p:txBody>
          <a:bodyPr/>
          <a:lstStyle/>
          <a:p>
            <a:fld id="{4972F2E9-DDFB-E044-B4B7-7D539F8A9A9A}" type="slidenum">
              <a:rPr lang="en-US" smtClean="0"/>
              <a:t>‹#›</a:t>
            </a:fld>
            <a:endParaRPr lang="en-US"/>
          </a:p>
        </p:txBody>
      </p:sp>
    </p:spTree>
    <p:extLst>
      <p:ext uri="{BB962C8B-B14F-4D97-AF65-F5344CB8AC3E}">
        <p14:creationId xmlns:p14="http://schemas.microsoft.com/office/powerpoint/2010/main" val="3607843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873F6-B64C-3545-1D76-E0372B0B84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A0F4D5-251D-8319-3BD5-8735951FA3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652FA2-6C85-89F0-BA36-053DDC9672C2}"/>
              </a:ext>
            </a:extLst>
          </p:cNvPr>
          <p:cNvSpPr>
            <a:spLocks noGrp="1"/>
          </p:cNvSpPr>
          <p:nvPr>
            <p:ph type="dt" sz="half" idx="10"/>
          </p:nvPr>
        </p:nvSpPr>
        <p:spPr/>
        <p:txBody>
          <a:bodyPr/>
          <a:lstStyle/>
          <a:p>
            <a:fld id="{CE9C5B20-390B-7C42-9E4C-8217DE07999C}" type="datetimeFigureOut">
              <a:rPr lang="en-US" smtClean="0"/>
              <a:t>9/11/24</a:t>
            </a:fld>
            <a:endParaRPr lang="en-US"/>
          </a:p>
        </p:txBody>
      </p:sp>
      <p:sp>
        <p:nvSpPr>
          <p:cNvPr id="5" name="Footer Placeholder 4">
            <a:extLst>
              <a:ext uri="{FF2B5EF4-FFF2-40B4-BE49-F238E27FC236}">
                <a16:creationId xmlns:a16="http://schemas.microsoft.com/office/drawing/2014/main" id="{F371789E-409E-BFB8-22EC-75597334E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27EFD5-D4E7-7C8D-13E5-96B9A8BC957C}"/>
              </a:ext>
            </a:extLst>
          </p:cNvPr>
          <p:cNvSpPr>
            <a:spLocks noGrp="1"/>
          </p:cNvSpPr>
          <p:nvPr>
            <p:ph type="sldNum" sz="quarter" idx="12"/>
          </p:nvPr>
        </p:nvSpPr>
        <p:spPr/>
        <p:txBody>
          <a:bodyPr/>
          <a:lstStyle/>
          <a:p>
            <a:fld id="{4972F2E9-DDFB-E044-B4B7-7D539F8A9A9A}" type="slidenum">
              <a:rPr lang="en-US" smtClean="0"/>
              <a:t>‹#›</a:t>
            </a:fld>
            <a:endParaRPr lang="en-US"/>
          </a:p>
        </p:txBody>
      </p:sp>
    </p:spTree>
    <p:extLst>
      <p:ext uri="{BB962C8B-B14F-4D97-AF65-F5344CB8AC3E}">
        <p14:creationId xmlns:p14="http://schemas.microsoft.com/office/powerpoint/2010/main" val="8719579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29E47-A517-C7D0-D91D-85C4B83085D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D31EDF8-3A42-73B0-BFE1-31A1B3FF815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D8B0D5-0223-BE26-DE0E-9D11D43BD48C}"/>
              </a:ext>
            </a:extLst>
          </p:cNvPr>
          <p:cNvSpPr>
            <a:spLocks noGrp="1"/>
          </p:cNvSpPr>
          <p:nvPr>
            <p:ph type="dt" sz="half" idx="10"/>
          </p:nvPr>
        </p:nvSpPr>
        <p:spPr/>
        <p:txBody>
          <a:bodyPr/>
          <a:lstStyle/>
          <a:p>
            <a:fld id="{CE9C5B20-390B-7C42-9E4C-8217DE07999C}" type="datetimeFigureOut">
              <a:rPr lang="en-US" smtClean="0"/>
              <a:t>9/11/24</a:t>
            </a:fld>
            <a:endParaRPr lang="en-US"/>
          </a:p>
        </p:txBody>
      </p:sp>
      <p:sp>
        <p:nvSpPr>
          <p:cNvPr id="5" name="Footer Placeholder 4">
            <a:extLst>
              <a:ext uri="{FF2B5EF4-FFF2-40B4-BE49-F238E27FC236}">
                <a16:creationId xmlns:a16="http://schemas.microsoft.com/office/drawing/2014/main" id="{15DBC409-B149-C421-3160-C44EFBAD07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094402-3A59-16EA-48D2-236F561D281D}"/>
              </a:ext>
            </a:extLst>
          </p:cNvPr>
          <p:cNvSpPr>
            <a:spLocks noGrp="1"/>
          </p:cNvSpPr>
          <p:nvPr>
            <p:ph type="sldNum" sz="quarter" idx="12"/>
          </p:nvPr>
        </p:nvSpPr>
        <p:spPr/>
        <p:txBody>
          <a:bodyPr/>
          <a:lstStyle/>
          <a:p>
            <a:fld id="{4972F2E9-DDFB-E044-B4B7-7D539F8A9A9A}" type="slidenum">
              <a:rPr lang="en-US" smtClean="0"/>
              <a:t>‹#›</a:t>
            </a:fld>
            <a:endParaRPr lang="en-US"/>
          </a:p>
        </p:txBody>
      </p:sp>
    </p:spTree>
    <p:extLst>
      <p:ext uri="{BB962C8B-B14F-4D97-AF65-F5344CB8AC3E}">
        <p14:creationId xmlns:p14="http://schemas.microsoft.com/office/powerpoint/2010/main" val="436078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1D14E-7CF6-7AFC-2350-9A5957F73F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0A075C-7C20-E6D4-2865-BB985FE1AA6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8981F75-A7CB-D134-8ACD-33CABA3CA09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3A7E1D1-7E54-4E89-C874-4D0D7E6C9421}"/>
              </a:ext>
            </a:extLst>
          </p:cNvPr>
          <p:cNvSpPr>
            <a:spLocks noGrp="1"/>
          </p:cNvSpPr>
          <p:nvPr>
            <p:ph type="dt" sz="half" idx="10"/>
          </p:nvPr>
        </p:nvSpPr>
        <p:spPr/>
        <p:txBody>
          <a:bodyPr/>
          <a:lstStyle/>
          <a:p>
            <a:fld id="{CE9C5B20-390B-7C42-9E4C-8217DE07999C}" type="datetimeFigureOut">
              <a:rPr lang="en-US" smtClean="0"/>
              <a:t>9/11/24</a:t>
            </a:fld>
            <a:endParaRPr lang="en-US"/>
          </a:p>
        </p:txBody>
      </p:sp>
      <p:sp>
        <p:nvSpPr>
          <p:cNvPr id="6" name="Footer Placeholder 5">
            <a:extLst>
              <a:ext uri="{FF2B5EF4-FFF2-40B4-BE49-F238E27FC236}">
                <a16:creationId xmlns:a16="http://schemas.microsoft.com/office/drawing/2014/main" id="{A057A895-87E8-EF89-8E51-71CCF31F7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640186-EEA1-F33E-2BC7-316E299361DD}"/>
              </a:ext>
            </a:extLst>
          </p:cNvPr>
          <p:cNvSpPr>
            <a:spLocks noGrp="1"/>
          </p:cNvSpPr>
          <p:nvPr>
            <p:ph type="sldNum" sz="quarter" idx="12"/>
          </p:nvPr>
        </p:nvSpPr>
        <p:spPr/>
        <p:txBody>
          <a:bodyPr/>
          <a:lstStyle/>
          <a:p>
            <a:fld id="{4972F2E9-DDFB-E044-B4B7-7D539F8A9A9A}" type="slidenum">
              <a:rPr lang="en-US" smtClean="0"/>
              <a:t>‹#›</a:t>
            </a:fld>
            <a:endParaRPr lang="en-US"/>
          </a:p>
        </p:txBody>
      </p:sp>
    </p:spTree>
    <p:extLst>
      <p:ext uri="{BB962C8B-B14F-4D97-AF65-F5344CB8AC3E}">
        <p14:creationId xmlns:p14="http://schemas.microsoft.com/office/powerpoint/2010/main" val="226693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B31D8-5A37-0D80-2605-7CFDCE794D1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960EEAD-5ABF-180A-F5C5-C300FE576E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35FA0F-F6CD-DB04-A318-6639236C46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F39496B-8D50-79DD-D3B8-431B98AFD1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57E795-3A52-29E1-7C51-ADF52E7B3A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052FBB-1D44-8F24-BCE7-D8A8430A0579}"/>
              </a:ext>
            </a:extLst>
          </p:cNvPr>
          <p:cNvSpPr>
            <a:spLocks noGrp="1"/>
          </p:cNvSpPr>
          <p:nvPr>
            <p:ph type="dt" sz="half" idx="10"/>
          </p:nvPr>
        </p:nvSpPr>
        <p:spPr/>
        <p:txBody>
          <a:bodyPr/>
          <a:lstStyle/>
          <a:p>
            <a:fld id="{CE9C5B20-390B-7C42-9E4C-8217DE07999C}" type="datetimeFigureOut">
              <a:rPr lang="en-US" smtClean="0"/>
              <a:t>9/11/24</a:t>
            </a:fld>
            <a:endParaRPr lang="en-US"/>
          </a:p>
        </p:txBody>
      </p:sp>
      <p:sp>
        <p:nvSpPr>
          <p:cNvPr id="8" name="Footer Placeholder 7">
            <a:extLst>
              <a:ext uri="{FF2B5EF4-FFF2-40B4-BE49-F238E27FC236}">
                <a16:creationId xmlns:a16="http://schemas.microsoft.com/office/drawing/2014/main" id="{ED874978-C17C-1E12-7BBE-87D4066128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9F0CBD-3F40-791C-4813-C6ED65D47F4C}"/>
              </a:ext>
            </a:extLst>
          </p:cNvPr>
          <p:cNvSpPr>
            <a:spLocks noGrp="1"/>
          </p:cNvSpPr>
          <p:nvPr>
            <p:ph type="sldNum" sz="quarter" idx="12"/>
          </p:nvPr>
        </p:nvSpPr>
        <p:spPr/>
        <p:txBody>
          <a:bodyPr/>
          <a:lstStyle/>
          <a:p>
            <a:fld id="{4972F2E9-DDFB-E044-B4B7-7D539F8A9A9A}" type="slidenum">
              <a:rPr lang="en-US" smtClean="0"/>
              <a:t>‹#›</a:t>
            </a:fld>
            <a:endParaRPr lang="en-US"/>
          </a:p>
        </p:txBody>
      </p:sp>
    </p:spTree>
    <p:extLst>
      <p:ext uri="{BB962C8B-B14F-4D97-AF65-F5344CB8AC3E}">
        <p14:creationId xmlns:p14="http://schemas.microsoft.com/office/powerpoint/2010/main" val="2725666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DEE3D-2F7B-2558-442B-70FDEA4A782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012244-29E2-4EAD-B81B-8E771A9E8D97}"/>
              </a:ext>
            </a:extLst>
          </p:cNvPr>
          <p:cNvSpPr>
            <a:spLocks noGrp="1"/>
          </p:cNvSpPr>
          <p:nvPr>
            <p:ph type="dt" sz="half" idx="10"/>
          </p:nvPr>
        </p:nvSpPr>
        <p:spPr/>
        <p:txBody>
          <a:bodyPr/>
          <a:lstStyle/>
          <a:p>
            <a:fld id="{CE9C5B20-390B-7C42-9E4C-8217DE07999C}" type="datetimeFigureOut">
              <a:rPr lang="en-US" smtClean="0"/>
              <a:t>9/11/24</a:t>
            </a:fld>
            <a:endParaRPr lang="en-US"/>
          </a:p>
        </p:txBody>
      </p:sp>
      <p:sp>
        <p:nvSpPr>
          <p:cNvPr id="4" name="Footer Placeholder 3">
            <a:extLst>
              <a:ext uri="{FF2B5EF4-FFF2-40B4-BE49-F238E27FC236}">
                <a16:creationId xmlns:a16="http://schemas.microsoft.com/office/drawing/2014/main" id="{8255724B-F921-5FF7-F76E-C63221F79E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808E2C0-FCFF-4809-7C24-11E9A1B055AF}"/>
              </a:ext>
            </a:extLst>
          </p:cNvPr>
          <p:cNvSpPr>
            <a:spLocks noGrp="1"/>
          </p:cNvSpPr>
          <p:nvPr>
            <p:ph type="sldNum" sz="quarter" idx="12"/>
          </p:nvPr>
        </p:nvSpPr>
        <p:spPr/>
        <p:txBody>
          <a:bodyPr/>
          <a:lstStyle/>
          <a:p>
            <a:fld id="{4972F2E9-DDFB-E044-B4B7-7D539F8A9A9A}" type="slidenum">
              <a:rPr lang="en-US" smtClean="0"/>
              <a:t>‹#›</a:t>
            </a:fld>
            <a:endParaRPr lang="en-US"/>
          </a:p>
        </p:txBody>
      </p:sp>
    </p:spTree>
    <p:extLst>
      <p:ext uri="{BB962C8B-B14F-4D97-AF65-F5344CB8AC3E}">
        <p14:creationId xmlns:p14="http://schemas.microsoft.com/office/powerpoint/2010/main" val="1842957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7FD5753-CC42-6C5E-33C5-498E8769CC4C}"/>
              </a:ext>
            </a:extLst>
          </p:cNvPr>
          <p:cNvSpPr>
            <a:spLocks noGrp="1"/>
          </p:cNvSpPr>
          <p:nvPr>
            <p:ph type="dt" sz="half" idx="10"/>
          </p:nvPr>
        </p:nvSpPr>
        <p:spPr/>
        <p:txBody>
          <a:bodyPr/>
          <a:lstStyle/>
          <a:p>
            <a:fld id="{CE9C5B20-390B-7C42-9E4C-8217DE07999C}" type="datetimeFigureOut">
              <a:rPr lang="en-US" smtClean="0"/>
              <a:t>9/11/24</a:t>
            </a:fld>
            <a:endParaRPr lang="en-US"/>
          </a:p>
        </p:txBody>
      </p:sp>
      <p:sp>
        <p:nvSpPr>
          <p:cNvPr id="3" name="Footer Placeholder 2">
            <a:extLst>
              <a:ext uri="{FF2B5EF4-FFF2-40B4-BE49-F238E27FC236}">
                <a16:creationId xmlns:a16="http://schemas.microsoft.com/office/drawing/2014/main" id="{87B36D43-7678-63AA-38D1-2C4AB57313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5A67FE-35BD-2A01-B24D-502CAF936675}"/>
              </a:ext>
            </a:extLst>
          </p:cNvPr>
          <p:cNvSpPr>
            <a:spLocks noGrp="1"/>
          </p:cNvSpPr>
          <p:nvPr>
            <p:ph type="sldNum" sz="quarter" idx="12"/>
          </p:nvPr>
        </p:nvSpPr>
        <p:spPr/>
        <p:txBody>
          <a:bodyPr/>
          <a:lstStyle/>
          <a:p>
            <a:fld id="{4972F2E9-DDFB-E044-B4B7-7D539F8A9A9A}" type="slidenum">
              <a:rPr lang="en-US" smtClean="0"/>
              <a:t>‹#›</a:t>
            </a:fld>
            <a:endParaRPr lang="en-US"/>
          </a:p>
        </p:txBody>
      </p:sp>
    </p:spTree>
    <p:extLst>
      <p:ext uri="{BB962C8B-B14F-4D97-AF65-F5344CB8AC3E}">
        <p14:creationId xmlns:p14="http://schemas.microsoft.com/office/powerpoint/2010/main" val="42429044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457C6-97A5-49CD-4536-A310B36B32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79C045A-E0E0-F85F-36C5-1D78C966B1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489440-C213-D9F4-5445-565E92709B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59D4CE8-241D-19C3-5F36-2C9E440BBF66}"/>
              </a:ext>
            </a:extLst>
          </p:cNvPr>
          <p:cNvSpPr>
            <a:spLocks noGrp="1"/>
          </p:cNvSpPr>
          <p:nvPr>
            <p:ph type="dt" sz="half" idx="10"/>
          </p:nvPr>
        </p:nvSpPr>
        <p:spPr/>
        <p:txBody>
          <a:bodyPr/>
          <a:lstStyle/>
          <a:p>
            <a:fld id="{CE9C5B20-390B-7C42-9E4C-8217DE07999C}" type="datetimeFigureOut">
              <a:rPr lang="en-US" smtClean="0"/>
              <a:t>9/11/24</a:t>
            </a:fld>
            <a:endParaRPr lang="en-US"/>
          </a:p>
        </p:txBody>
      </p:sp>
      <p:sp>
        <p:nvSpPr>
          <p:cNvPr id="6" name="Footer Placeholder 5">
            <a:extLst>
              <a:ext uri="{FF2B5EF4-FFF2-40B4-BE49-F238E27FC236}">
                <a16:creationId xmlns:a16="http://schemas.microsoft.com/office/drawing/2014/main" id="{BE6DF1CE-3990-8F04-3BFA-FA21EC89C5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E71546-11BF-92D1-6E5F-62D65C60BFE1}"/>
              </a:ext>
            </a:extLst>
          </p:cNvPr>
          <p:cNvSpPr>
            <a:spLocks noGrp="1"/>
          </p:cNvSpPr>
          <p:nvPr>
            <p:ph type="sldNum" sz="quarter" idx="12"/>
          </p:nvPr>
        </p:nvSpPr>
        <p:spPr/>
        <p:txBody>
          <a:bodyPr/>
          <a:lstStyle/>
          <a:p>
            <a:fld id="{4972F2E9-DDFB-E044-B4B7-7D539F8A9A9A}" type="slidenum">
              <a:rPr lang="en-US" smtClean="0"/>
              <a:t>‹#›</a:t>
            </a:fld>
            <a:endParaRPr lang="en-US"/>
          </a:p>
        </p:txBody>
      </p:sp>
    </p:spTree>
    <p:extLst>
      <p:ext uri="{BB962C8B-B14F-4D97-AF65-F5344CB8AC3E}">
        <p14:creationId xmlns:p14="http://schemas.microsoft.com/office/powerpoint/2010/main" val="418715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FDD21-96B5-B6BF-E8FE-60A6F28914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0CC6C77-212C-57E9-B87C-C4538A3FD3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114B1B-E591-82D9-D9D3-FE7FF5AAA2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7E2649-B1E0-5317-547F-3DA4EABF07B8}"/>
              </a:ext>
            </a:extLst>
          </p:cNvPr>
          <p:cNvSpPr>
            <a:spLocks noGrp="1"/>
          </p:cNvSpPr>
          <p:nvPr>
            <p:ph type="dt" sz="half" idx="10"/>
          </p:nvPr>
        </p:nvSpPr>
        <p:spPr/>
        <p:txBody>
          <a:bodyPr/>
          <a:lstStyle/>
          <a:p>
            <a:fld id="{CE9C5B20-390B-7C42-9E4C-8217DE07999C}" type="datetimeFigureOut">
              <a:rPr lang="en-US" smtClean="0"/>
              <a:t>9/11/24</a:t>
            </a:fld>
            <a:endParaRPr lang="en-US"/>
          </a:p>
        </p:txBody>
      </p:sp>
      <p:sp>
        <p:nvSpPr>
          <p:cNvPr id="6" name="Footer Placeholder 5">
            <a:extLst>
              <a:ext uri="{FF2B5EF4-FFF2-40B4-BE49-F238E27FC236}">
                <a16:creationId xmlns:a16="http://schemas.microsoft.com/office/drawing/2014/main" id="{FD74DB3B-864F-C921-5604-69C9D3CD34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F223F8-1699-5AEB-A410-792BE61FD0C0}"/>
              </a:ext>
            </a:extLst>
          </p:cNvPr>
          <p:cNvSpPr>
            <a:spLocks noGrp="1"/>
          </p:cNvSpPr>
          <p:nvPr>
            <p:ph type="sldNum" sz="quarter" idx="12"/>
          </p:nvPr>
        </p:nvSpPr>
        <p:spPr/>
        <p:txBody>
          <a:bodyPr/>
          <a:lstStyle/>
          <a:p>
            <a:fld id="{4972F2E9-DDFB-E044-B4B7-7D539F8A9A9A}" type="slidenum">
              <a:rPr lang="en-US" smtClean="0"/>
              <a:t>‹#›</a:t>
            </a:fld>
            <a:endParaRPr lang="en-US"/>
          </a:p>
        </p:txBody>
      </p:sp>
    </p:spTree>
    <p:extLst>
      <p:ext uri="{BB962C8B-B14F-4D97-AF65-F5344CB8AC3E}">
        <p14:creationId xmlns:p14="http://schemas.microsoft.com/office/powerpoint/2010/main" val="18507173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9898FD-A1FC-9737-9ADF-00B11C6556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A4EBF18-4D27-DC8B-0B8D-93EAA65C86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E070A3-02B4-14C4-5555-9C5A489417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E9C5B20-390B-7C42-9E4C-8217DE07999C}" type="datetimeFigureOut">
              <a:rPr lang="en-US" smtClean="0"/>
              <a:t>9/11/24</a:t>
            </a:fld>
            <a:endParaRPr lang="en-US"/>
          </a:p>
        </p:txBody>
      </p:sp>
      <p:sp>
        <p:nvSpPr>
          <p:cNvPr id="5" name="Footer Placeholder 4">
            <a:extLst>
              <a:ext uri="{FF2B5EF4-FFF2-40B4-BE49-F238E27FC236}">
                <a16:creationId xmlns:a16="http://schemas.microsoft.com/office/drawing/2014/main" id="{C6B9A690-91F1-C473-8C38-6FF9B55214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2F67A73-7C39-47F2-1685-5FF10E5BB0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972F2E9-DDFB-E044-B4B7-7D539F8A9A9A}" type="slidenum">
              <a:rPr lang="en-US" smtClean="0"/>
              <a:t>‹#›</a:t>
            </a:fld>
            <a:endParaRPr lang="en-US"/>
          </a:p>
        </p:txBody>
      </p:sp>
    </p:spTree>
    <p:extLst>
      <p:ext uri="{BB962C8B-B14F-4D97-AF65-F5344CB8AC3E}">
        <p14:creationId xmlns:p14="http://schemas.microsoft.com/office/powerpoint/2010/main" val="4109818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le of shredded horseradish&#10;&#10;Description automatically generated">
            <a:extLst>
              <a:ext uri="{FF2B5EF4-FFF2-40B4-BE49-F238E27FC236}">
                <a16:creationId xmlns:a16="http://schemas.microsoft.com/office/drawing/2014/main" id="{B881777B-B37C-9E6A-8F5E-E4BD0A92C9B7}"/>
              </a:ext>
            </a:extLst>
          </p:cNvPr>
          <p:cNvPicPr>
            <a:picLocks noChangeAspect="1"/>
          </p:cNvPicPr>
          <p:nvPr/>
        </p:nvPicPr>
        <p:blipFill>
          <a:blip r:embed="rId2"/>
          <a:stretch>
            <a:fillRect/>
          </a:stretch>
        </p:blipFill>
        <p:spPr>
          <a:xfrm>
            <a:off x="1051810" y="69717"/>
            <a:ext cx="10088380" cy="6718566"/>
          </a:xfrm>
          <a:prstGeom prst="rect">
            <a:avLst/>
          </a:prstGeom>
        </p:spPr>
      </p:pic>
      <p:sp>
        <p:nvSpPr>
          <p:cNvPr id="2" name="Title 1">
            <a:extLst>
              <a:ext uri="{FF2B5EF4-FFF2-40B4-BE49-F238E27FC236}">
                <a16:creationId xmlns:a16="http://schemas.microsoft.com/office/drawing/2014/main" id="{EFDDD1AC-FB50-C817-5BD0-BB673816162D}"/>
              </a:ext>
            </a:extLst>
          </p:cNvPr>
          <p:cNvSpPr>
            <a:spLocks noGrp="1"/>
          </p:cNvSpPr>
          <p:nvPr>
            <p:ph type="ctrTitle"/>
          </p:nvPr>
        </p:nvSpPr>
        <p:spPr>
          <a:xfrm>
            <a:off x="402235" y="69717"/>
            <a:ext cx="10737955" cy="1596080"/>
          </a:xfrm>
        </p:spPr>
        <p:txBody>
          <a:bodyPr>
            <a:normAutofit fontScale="90000"/>
          </a:bodyPr>
          <a:lstStyle/>
          <a:p>
            <a:r>
              <a:rPr lang="en-US" dirty="0"/>
              <a:t>executing your unemployment incident response plan</a:t>
            </a:r>
          </a:p>
        </p:txBody>
      </p:sp>
      <p:sp>
        <p:nvSpPr>
          <p:cNvPr id="3" name="Subtitle 2">
            <a:extLst>
              <a:ext uri="{FF2B5EF4-FFF2-40B4-BE49-F238E27FC236}">
                <a16:creationId xmlns:a16="http://schemas.microsoft.com/office/drawing/2014/main" id="{99477B8E-72CE-6BA7-69AB-586EE0AAD205}"/>
              </a:ext>
            </a:extLst>
          </p:cNvPr>
          <p:cNvSpPr>
            <a:spLocks noGrp="1"/>
          </p:cNvSpPr>
          <p:nvPr>
            <p:ph type="subTitle" idx="1"/>
          </p:nvPr>
        </p:nvSpPr>
        <p:spPr>
          <a:xfrm>
            <a:off x="1523999" y="5961949"/>
            <a:ext cx="9144000" cy="465083"/>
          </a:xfrm>
        </p:spPr>
        <p:txBody>
          <a:bodyPr/>
          <a:lstStyle/>
          <a:p>
            <a:r>
              <a:rPr lang="en-US" dirty="0"/>
              <a:t>Mike Doyle, Maror Security</a:t>
            </a:r>
          </a:p>
        </p:txBody>
      </p:sp>
    </p:spTree>
    <p:extLst>
      <p:ext uri="{BB962C8B-B14F-4D97-AF65-F5344CB8AC3E}">
        <p14:creationId xmlns:p14="http://schemas.microsoft.com/office/powerpoint/2010/main" val="779445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oup of women laughing&#10;&#10;Description automatically generated">
            <a:extLst>
              <a:ext uri="{FF2B5EF4-FFF2-40B4-BE49-F238E27FC236}">
                <a16:creationId xmlns:a16="http://schemas.microsoft.com/office/drawing/2014/main" id="{307E4FF4-D658-EF04-9B53-CE6AE51167C8}"/>
              </a:ext>
            </a:extLst>
          </p:cNvPr>
          <p:cNvPicPr>
            <a:picLocks noChangeAspect="1"/>
          </p:cNvPicPr>
          <p:nvPr/>
        </p:nvPicPr>
        <p:blipFill>
          <a:blip r:embed="rId2"/>
          <a:stretch>
            <a:fillRect/>
          </a:stretch>
        </p:blipFill>
        <p:spPr>
          <a:xfrm>
            <a:off x="-128587" y="-20959"/>
            <a:ext cx="12320588" cy="7394401"/>
          </a:xfrm>
          <a:prstGeom prst="rect">
            <a:avLst/>
          </a:prstGeom>
        </p:spPr>
      </p:pic>
      <p:pic>
        <p:nvPicPr>
          <p:cNvPr id="7" name="Picture 6" descr="A close-up of a magnifying glass&#10;&#10;Description automatically generated">
            <a:extLst>
              <a:ext uri="{FF2B5EF4-FFF2-40B4-BE49-F238E27FC236}">
                <a16:creationId xmlns:a16="http://schemas.microsoft.com/office/drawing/2014/main" id="{975D0F36-ED20-4509-116C-ABABB257E784}"/>
              </a:ext>
            </a:extLst>
          </p:cNvPr>
          <p:cNvPicPr>
            <a:picLocks noChangeAspect="1"/>
          </p:cNvPicPr>
          <p:nvPr/>
        </p:nvPicPr>
        <p:blipFill>
          <a:blip r:embed="rId3"/>
          <a:stretch>
            <a:fillRect/>
          </a:stretch>
        </p:blipFill>
        <p:spPr>
          <a:xfrm>
            <a:off x="78710" y="337307"/>
            <a:ext cx="1415920" cy="1388157"/>
          </a:xfrm>
          <a:prstGeom prst="rect">
            <a:avLst/>
          </a:prstGeom>
        </p:spPr>
      </p:pic>
      <p:sp>
        <p:nvSpPr>
          <p:cNvPr id="2" name="Title 1">
            <a:extLst>
              <a:ext uri="{FF2B5EF4-FFF2-40B4-BE49-F238E27FC236}">
                <a16:creationId xmlns:a16="http://schemas.microsoft.com/office/drawing/2014/main" id="{F95D3B18-65CA-E3C4-735F-D8B93EB0C0AA}"/>
              </a:ext>
            </a:extLst>
          </p:cNvPr>
          <p:cNvSpPr>
            <a:spLocks noGrp="1"/>
          </p:cNvSpPr>
          <p:nvPr>
            <p:ph type="title"/>
          </p:nvPr>
        </p:nvSpPr>
        <p:spPr>
          <a:xfrm>
            <a:off x="1655180" y="365125"/>
            <a:ext cx="9698620" cy="1325563"/>
          </a:xfrm>
        </p:spPr>
        <p:txBody>
          <a:bodyPr/>
          <a:lstStyle/>
          <a:p>
            <a:r>
              <a:rPr lang="en-US" dirty="0">
                <a:solidFill>
                  <a:schemeClr val="bg1"/>
                </a:solidFill>
              </a:rPr>
              <a:t> Who knew they were getting cut?</a:t>
            </a:r>
          </a:p>
        </p:txBody>
      </p:sp>
      <p:sp>
        <p:nvSpPr>
          <p:cNvPr id="3" name="Content Placeholder 2">
            <a:extLst>
              <a:ext uri="{FF2B5EF4-FFF2-40B4-BE49-F238E27FC236}">
                <a16:creationId xmlns:a16="http://schemas.microsoft.com/office/drawing/2014/main" id="{6065E1B6-EB92-C3B8-DCA3-283CCCB3E029}"/>
              </a:ext>
            </a:extLst>
          </p:cNvPr>
          <p:cNvSpPr>
            <a:spLocks noGrp="1"/>
          </p:cNvSpPr>
          <p:nvPr>
            <p:ph idx="1"/>
          </p:nvPr>
        </p:nvSpPr>
        <p:spPr>
          <a:xfrm>
            <a:off x="838200" y="1825625"/>
            <a:ext cx="10515600" cy="4351338"/>
          </a:xfrm>
        </p:spPr>
        <p:txBody>
          <a:bodyPr/>
          <a:lstStyle/>
          <a:p>
            <a:pPr marL="0" indent="0" algn="ctr">
              <a:buNone/>
            </a:pPr>
            <a:endParaRPr lang="en-US" dirty="0"/>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20355526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D859-B71D-BF61-6F79-6D8483A790D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41FB053C-0A96-E72B-91D2-B6795E99AAAA}"/>
              </a:ext>
            </a:extLst>
          </p:cNvPr>
          <p:cNvPicPr>
            <a:picLocks noChangeAspect="1"/>
          </p:cNvPicPr>
          <p:nvPr/>
        </p:nvPicPr>
        <p:blipFill>
          <a:blip r:embed="rId2"/>
          <a:stretch>
            <a:fillRect/>
          </a:stretch>
        </p:blipFill>
        <p:spPr>
          <a:xfrm>
            <a:off x="143667" y="365125"/>
            <a:ext cx="1350963" cy="1346490"/>
          </a:xfrm>
          <a:prstGeom prst="rect">
            <a:avLst/>
          </a:prstGeom>
        </p:spPr>
      </p:pic>
      <p:sp>
        <p:nvSpPr>
          <p:cNvPr id="2" name="Title 1">
            <a:extLst>
              <a:ext uri="{FF2B5EF4-FFF2-40B4-BE49-F238E27FC236}">
                <a16:creationId xmlns:a16="http://schemas.microsoft.com/office/drawing/2014/main" id="{4ACEBAD7-74CE-5AB8-2420-AAC71DA57A9C}"/>
              </a:ext>
            </a:extLst>
          </p:cNvPr>
          <p:cNvSpPr>
            <a:spLocks noGrp="1"/>
          </p:cNvSpPr>
          <p:nvPr>
            <p:ph type="title"/>
          </p:nvPr>
        </p:nvSpPr>
        <p:spPr>
          <a:xfrm>
            <a:off x="1655180" y="365125"/>
            <a:ext cx="9698620" cy="1325563"/>
          </a:xfrm>
        </p:spPr>
        <p:txBody>
          <a:bodyPr/>
          <a:lstStyle/>
          <a:p>
            <a:r>
              <a:rPr lang="en-US" dirty="0"/>
              <a:t> Who knew they were getting cut?</a:t>
            </a:r>
          </a:p>
        </p:txBody>
      </p:sp>
      <p:sp>
        <p:nvSpPr>
          <p:cNvPr id="3" name="Content Placeholder 2">
            <a:extLst>
              <a:ext uri="{FF2B5EF4-FFF2-40B4-BE49-F238E27FC236}">
                <a16:creationId xmlns:a16="http://schemas.microsoft.com/office/drawing/2014/main" id="{C499FA30-9ADE-32E0-F561-EB258968B7FA}"/>
              </a:ext>
            </a:extLst>
          </p:cNvPr>
          <p:cNvSpPr>
            <a:spLocks noGrp="1"/>
          </p:cNvSpPr>
          <p:nvPr>
            <p:ph idx="1"/>
          </p:nvPr>
        </p:nvSpPr>
        <p:spPr>
          <a:xfrm>
            <a:off x="838200" y="1825625"/>
            <a:ext cx="10515600" cy="4351338"/>
          </a:xfrm>
        </p:spPr>
        <p:txBody>
          <a:bodyPr/>
          <a:lstStyle/>
          <a:p>
            <a:r>
              <a:rPr lang="en-US" dirty="0"/>
              <a:t>Industry trends</a:t>
            </a:r>
          </a:p>
          <a:p>
            <a:r>
              <a:rPr lang="en-US" dirty="0"/>
              <a:t>Employer financial health</a:t>
            </a:r>
          </a:p>
          <a:p>
            <a:r>
              <a:rPr lang="en-US" dirty="0"/>
              <a:t>Performance reviews? Customer feedback?</a:t>
            </a:r>
          </a:p>
          <a:p>
            <a:r>
              <a:rPr lang="en-US" dirty="0"/>
              <a:t>Boss schedules a vague call on a Thursday afternoon</a:t>
            </a:r>
          </a:p>
          <a:p>
            <a:r>
              <a:rPr lang="en-US" dirty="0"/>
              <a:t>If you are on a PIP, they already want to fire you</a:t>
            </a:r>
          </a:p>
          <a:p>
            <a:endParaRPr lang="en-US" dirty="0"/>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3726615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9190D45-90F4-4AFA-2146-FE044A0B3AF8}"/>
              </a:ext>
            </a:extLst>
          </p:cNvPr>
          <p:cNvPicPr>
            <a:picLocks noChangeAspect="1"/>
          </p:cNvPicPr>
          <p:nvPr/>
        </p:nvPicPr>
        <p:blipFill>
          <a:blip r:embed="rId2"/>
          <a:stretch>
            <a:fillRect/>
          </a:stretch>
        </p:blipFill>
        <p:spPr>
          <a:xfrm>
            <a:off x="4191000" y="1530350"/>
            <a:ext cx="3810000" cy="3797300"/>
          </a:xfrm>
          <a:prstGeom prst="rect">
            <a:avLst/>
          </a:prstGeom>
        </p:spPr>
      </p:pic>
    </p:spTree>
    <p:extLst>
      <p:ext uri="{BB962C8B-B14F-4D97-AF65-F5344CB8AC3E}">
        <p14:creationId xmlns:p14="http://schemas.microsoft.com/office/powerpoint/2010/main" val="9073714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ED786-FFBA-B2DB-641C-13E8311333F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91805CD-412B-531F-62AC-5F36C46E43E5}"/>
              </a:ext>
            </a:extLst>
          </p:cNvPr>
          <p:cNvPicPr>
            <a:picLocks noChangeAspect="1"/>
          </p:cNvPicPr>
          <p:nvPr/>
        </p:nvPicPr>
        <p:blipFill>
          <a:blip r:embed="rId2"/>
          <a:stretch>
            <a:fillRect/>
          </a:stretch>
        </p:blipFill>
        <p:spPr>
          <a:xfrm>
            <a:off x="143667" y="365125"/>
            <a:ext cx="1350963" cy="1346460"/>
          </a:xfrm>
          <a:prstGeom prst="rect">
            <a:avLst/>
          </a:prstGeom>
        </p:spPr>
      </p:pic>
      <p:sp>
        <p:nvSpPr>
          <p:cNvPr id="2" name="Title 1">
            <a:extLst>
              <a:ext uri="{FF2B5EF4-FFF2-40B4-BE49-F238E27FC236}">
                <a16:creationId xmlns:a16="http://schemas.microsoft.com/office/drawing/2014/main" id="{5415AA04-BDA7-CFD3-1081-78FCCAB145BB}"/>
              </a:ext>
            </a:extLst>
          </p:cNvPr>
          <p:cNvSpPr>
            <a:spLocks noGrp="1"/>
          </p:cNvSpPr>
          <p:nvPr>
            <p:ph type="title"/>
          </p:nvPr>
        </p:nvSpPr>
        <p:spPr>
          <a:xfrm>
            <a:off x="1655180" y="365125"/>
            <a:ext cx="9698620" cy="1325563"/>
          </a:xfrm>
        </p:spPr>
        <p:txBody>
          <a:bodyPr/>
          <a:lstStyle/>
          <a:p>
            <a:r>
              <a:rPr lang="en-US" dirty="0"/>
              <a:t> Your Communications Plan</a:t>
            </a:r>
          </a:p>
        </p:txBody>
      </p:sp>
      <p:sp>
        <p:nvSpPr>
          <p:cNvPr id="3" name="Content Placeholder 2">
            <a:extLst>
              <a:ext uri="{FF2B5EF4-FFF2-40B4-BE49-F238E27FC236}">
                <a16:creationId xmlns:a16="http://schemas.microsoft.com/office/drawing/2014/main" id="{CAD787C9-F5A2-44B4-17A2-9410FFAD7CE1}"/>
              </a:ext>
            </a:extLst>
          </p:cNvPr>
          <p:cNvSpPr>
            <a:spLocks noGrp="1"/>
          </p:cNvSpPr>
          <p:nvPr>
            <p:ph idx="1"/>
          </p:nvPr>
        </p:nvSpPr>
        <p:spPr>
          <a:xfrm>
            <a:off x="838200" y="1825625"/>
            <a:ext cx="10515600" cy="4351338"/>
          </a:xfrm>
        </p:spPr>
        <p:txBody>
          <a:bodyPr/>
          <a:lstStyle/>
          <a:p>
            <a:r>
              <a:rPr lang="en-US" dirty="0"/>
              <a:t>Partner</a:t>
            </a:r>
          </a:p>
          <a:p>
            <a:r>
              <a:rPr lang="en-US" dirty="0"/>
              <a:t>Kids</a:t>
            </a:r>
          </a:p>
          <a:p>
            <a:r>
              <a:rPr lang="en-US" dirty="0"/>
              <a:t>Network</a:t>
            </a:r>
          </a:p>
          <a:p>
            <a:endParaRPr lang="en-US" dirty="0"/>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16797570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4D2ED-2DA2-D42F-CC5E-92D3AB8AB11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E87C58F-0B23-83B2-6BD8-785D111A78EF}"/>
              </a:ext>
            </a:extLst>
          </p:cNvPr>
          <p:cNvPicPr>
            <a:picLocks noChangeAspect="1"/>
          </p:cNvPicPr>
          <p:nvPr/>
        </p:nvPicPr>
        <p:blipFill>
          <a:blip r:embed="rId2"/>
          <a:stretch>
            <a:fillRect/>
          </a:stretch>
        </p:blipFill>
        <p:spPr>
          <a:xfrm>
            <a:off x="143667" y="365125"/>
            <a:ext cx="1350963" cy="1346460"/>
          </a:xfrm>
          <a:prstGeom prst="rect">
            <a:avLst/>
          </a:prstGeom>
        </p:spPr>
      </p:pic>
      <p:sp>
        <p:nvSpPr>
          <p:cNvPr id="2" name="Title 1">
            <a:extLst>
              <a:ext uri="{FF2B5EF4-FFF2-40B4-BE49-F238E27FC236}">
                <a16:creationId xmlns:a16="http://schemas.microsoft.com/office/drawing/2014/main" id="{FF4868E8-6AB3-8A26-7464-BA724185A682}"/>
              </a:ext>
            </a:extLst>
          </p:cNvPr>
          <p:cNvSpPr>
            <a:spLocks noGrp="1"/>
          </p:cNvSpPr>
          <p:nvPr>
            <p:ph type="title"/>
          </p:nvPr>
        </p:nvSpPr>
        <p:spPr>
          <a:xfrm>
            <a:off x="1655180" y="365125"/>
            <a:ext cx="9698620" cy="1325563"/>
          </a:xfrm>
        </p:spPr>
        <p:txBody>
          <a:bodyPr/>
          <a:lstStyle/>
          <a:p>
            <a:r>
              <a:rPr lang="en-US" dirty="0"/>
              <a:t> Finances</a:t>
            </a:r>
          </a:p>
        </p:txBody>
      </p:sp>
      <p:sp>
        <p:nvSpPr>
          <p:cNvPr id="3" name="Content Placeholder 2">
            <a:extLst>
              <a:ext uri="{FF2B5EF4-FFF2-40B4-BE49-F238E27FC236}">
                <a16:creationId xmlns:a16="http://schemas.microsoft.com/office/drawing/2014/main" id="{CD748E36-20C7-6E64-9466-176E2453AD9C}"/>
              </a:ext>
            </a:extLst>
          </p:cNvPr>
          <p:cNvSpPr>
            <a:spLocks noGrp="1"/>
          </p:cNvSpPr>
          <p:nvPr>
            <p:ph idx="1"/>
          </p:nvPr>
        </p:nvSpPr>
        <p:spPr>
          <a:xfrm>
            <a:off x="838200" y="1825625"/>
            <a:ext cx="10515600" cy="4351338"/>
          </a:xfrm>
        </p:spPr>
        <p:txBody>
          <a:bodyPr/>
          <a:lstStyle/>
          <a:p>
            <a:r>
              <a:rPr lang="en-US" dirty="0"/>
              <a:t>Cut costs while maximizing normalcy</a:t>
            </a:r>
          </a:p>
          <a:p>
            <a:r>
              <a:rPr lang="en-US" dirty="0"/>
              <a:t>Scrutinize monthly and annual recurring payments</a:t>
            </a:r>
          </a:p>
          <a:p>
            <a:r>
              <a:rPr lang="en-US" dirty="0"/>
              <a:t>Insurance and COBRA</a:t>
            </a:r>
          </a:p>
          <a:p>
            <a:r>
              <a:rPr lang="en-US" dirty="0"/>
              <a:t>Do you need to replace </a:t>
            </a:r>
            <a:r>
              <a:rPr lang="en-US" dirty="0" err="1"/>
              <a:t>perqs</a:t>
            </a:r>
            <a:r>
              <a:rPr lang="en-US" dirty="0"/>
              <a:t> you can no longer access?</a:t>
            </a:r>
          </a:p>
          <a:p>
            <a:r>
              <a:rPr lang="en-US" dirty="0"/>
              <a:t>Unemployment insurance is not a government handout</a:t>
            </a:r>
          </a:p>
          <a:p>
            <a:r>
              <a:rPr lang="en-US" dirty="0"/>
              <a:t>Your </a:t>
            </a:r>
            <a:r>
              <a:rPr lang="en-US" dirty="0" err="1"/>
              <a:t>time:money</a:t>
            </a:r>
            <a:r>
              <a:rPr lang="en-US" dirty="0"/>
              <a:t> tradeoffs just changed on you, hacker…</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1591232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5B0EB-3B12-5B40-B893-717E78AE1330}"/>
            </a:ext>
          </a:extLst>
        </p:cNvPr>
        <p:cNvGrpSpPr/>
        <p:nvPr/>
      </p:nvGrpSpPr>
      <p:grpSpPr>
        <a:xfrm>
          <a:off x="0" y="0"/>
          <a:ext cx="0" cy="0"/>
          <a:chOff x="0" y="0"/>
          <a:chExt cx="0" cy="0"/>
        </a:xfrm>
      </p:grpSpPr>
      <p:pic>
        <p:nvPicPr>
          <p:cNvPr id="6" name="Content Placeholder 5" descr="A screenshot of a product&#10;&#10;Description automatically generated">
            <a:extLst>
              <a:ext uri="{FF2B5EF4-FFF2-40B4-BE49-F238E27FC236}">
                <a16:creationId xmlns:a16="http://schemas.microsoft.com/office/drawing/2014/main" id="{D1758679-2E98-DD6B-F510-59FA5E77D951}"/>
              </a:ext>
            </a:extLst>
          </p:cNvPr>
          <p:cNvPicPr>
            <a:picLocks noGrp="1" noChangeAspect="1"/>
          </p:cNvPicPr>
          <p:nvPr>
            <p:ph idx="1"/>
          </p:nvPr>
        </p:nvPicPr>
        <p:blipFill>
          <a:blip r:embed="rId2"/>
          <a:stretch>
            <a:fillRect/>
          </a:stretch>
        </p:blipFill>
        <p:spPr>
          <a:xfrm>
            <a:off x="891251" y="-9940"/>
            <a:ext cx="3850108" cy="6848060"/>
          </a:xfrm>
        </p:spPr>
      </p:pic>
      <p:pic>
        <p:nvPicPr>
          <p:cNvPr id="8" name="Picture 7" descr="A screenshot of a product&#10;&#10;Description automatically generated">
            <a:extLst>
              <a:ext uri="{FF2B5EF4-FFF2-40B4-BE49-F238E27FC236}">
                <a16:creationId xmlns:a16="http://schemas.microsoft.com/office/drawing/2014/main" id="{6208244D-F62E-46A8-D274-E27047B8AC1E}"/>
              </a:ext>
            </a:extLst>
          </p:cNvPr>
          <p:cNvPicPr>
            <a:picLocks noChangeAspect="1"/>
          </p:cNvPicPr>
          <p:nvPr/>
        </p:nvPicPr>
        <p:blipFill>
          <a:blip r:embed="rId3"/>
          <a:stretch>
            <a:fillRect/>
          </a:stretch>
        </p:blipFill>
        <p:spPr>
          <a:xfrm>
            <a:off x="7700216" y="0"/>
            <a:ext cx="3855698" cy="6858000"/>
          </a:xfrm>
          <a:prstGeom prst="rect">
            <a:avLst/>
          </a:prstGeom>
        </p:spPr>
      </p:pic>
      <p:sp>
        <p:nvSpPr>
          <p:cNvPr id="11" name="TextBox 10">
            <a:extLst>
              <a:ext uri="{FF2B5EF4-FFF2-40B4-BE49-F238E27FC236}">
                <a16:creationId xmlns:a16="http://schemas.microsoft.com/office/drawing/2014/main" id="{37E014D7-8199-24F1-F809-C12EA7D10A94}"/>
              </a:ext>
            </a:extLst>
          </p:cNvPr>
          <p:cNvSpPr txBox="1"/>
          <p:nvPr/>
        </p:nvSpPr>
        <p:spPr>
          <a:xfrm>
            <a:off x="3850108" y="2164466"/>
            <a:ext cx="4486194" cy="1569660"/>
          </a:xfrm>
          <a:prstGeom prst="rect">
            <a:avLst/>
          </a:prstGeom>
          <a:noFill/>
        </p:spPr>
        <p:txBody>
          <a:bodyPr wrap="square" rtlCol="0">
            <a:spAutoFit/>
          </a:bodyPr>
          <a:lstStyle/>
          <a:p>
            <a:pPr algn="ctr"/>
            <a:r>
              <a:rPr lang="en-US" sz="9600" dirty="0"/>
              <a:t>vs</a:t>
            </a:r>
          </a:p>
        </p:txBody>
      </p:sp>
    </p:spTree>
    <p:extLst>
      <p:ext uri="{BB962C8B-B14F-4D97-AF65-F5344CB8AC3E}">
        <p14:creationId xmlns:p14="http://schemas.microsoft.com/office/powerpoint/2010/main" val="1864079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women taking a selfie&#10;&#10;Description automatically generated">
            <a:extLst>
              <a:ext uri="{FF2B5EF4-FFF2-40B4-BE49-F238E27FC236}">
                <a16:creationId xmlns:a16="http://schemas.microsoft.com/office/drawing/2014/main" id="{93ECA3BB-7C63-4152-2208-196ED4DB8B44}"/>
              </a:ext>
            </a:extLst>
          </p:cNvPr>
          <p:cNvPicPr>
            <a:picLocks noChangeAspect="1"/>
          </p:cNvPicPr>
          <p:nvPr/>
        </p:nvPicPr>
        <p:blipFill>
          <a:blip r:embed="rId2"/>
          <a:stretch>
            <a:fillRect/>
          </a:stretch>
        </p:blipFill>
        <p:spPr>
          <a:xfrm>
            <a:off x="-17598" y="-81023"/>
            <a:ext cx="12227196" cy="7338350"/>
          </a:xfrm>
          <a:prstGeom prst="rect">
            <a:avLst/>
          </a:prstGeom>
        </p:spPr>
      </p:pic>
    </p:spTree>
    <p:extLst>
      <p:ext uri="{BB962C8B-B14F-4D97-AF65-F5344CB8AC3E}">
        <p14:creationId xmlns:p14="http://schemas.microsoft.com/office/powerpoint/2010/main" val="3041240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F8232-64F4-BA9A-8AB6-10DF5EBFD5F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94AB986-BA37-60B3-8D26-9B68E6680F5F}"/>
              </a:ext>
            </a:extLst>
          </p:cNvPr>
          <p:cNvPicPr>
            <a:picLocks noChangeAspect="1"/>
          </p:cNvPicPr>
          <p:nvPr/>
        </p:nvPicPr>
        <p:blipFill>
          <a:blip r:embed="rId3"/>
          <a:stretch>
            <a:fillRect/>
          </a:stretch>
        </p:blipFill>
        <p:spPr>
          <a:xfrm>
            <a:off x="143667" y="365125"/>
            <a:ext cx="1350963" cy="1346460"/>
          </a:xfrm>
          <a:prstGeom prst="rect">
            <a:avLst/>
          </a:prstGeom>
        </p:spPr>
      </p:pic>
      <p:sp>
        <p:nvSpPr>
          <p:cNvPr id="2" name="Title 1">
            <a:extLst>
              <a:ext uri="{FF2B5EF4-FFF2-40B4-BE49-F238E27FC236}">
                <a16:creationId xmlns:a16="http://schemas.microsoft.com/office/drawing/2014/main" id="{8115627C-9854-352C-E8E1-30A410FB06E4}"/>
              </a:ext>
            </a:extLst>
          </p:cNvPr>
          <p:cNvSpPr>
            <a:spLocks noGrp="1"/>
          </p:cNvSpPr>
          <p:nvPr>
            <p:ph type="title"/>
          </p:nvPr>
        </p:nvSpPr>
        <p:spPr>
          <a:xfrm>
            <a:off x="1655180" y="365125"/>
            <a:ext cx="9698620" cy="1325563"/>
          </a:xfrm>
        </p:spPr>
        <p:txBody>
          <a:bodyPr/>
          <a:lstStyle/>
          <a:p>
            <a:r>
              <a:rPr lang="en-US" dirty="0"/>
              <a:t> Three habits you need</a:t>
            </a:r>
          </a:p>
        </p:txBody>
      </p:sp>
      <p:sp>
        <p:nvSpPr>
          <p:cNvPr id="3" name="Content Placeholder 2">
            <a:extLst>
              <a:ext uri="{FF2B5EF4-FFF2-40B4-BE49-F238E27FC236}">
                <a16:creationId xmlns:a16="http://schemas.microsoft.com/office/drawing/2014/main" id="{02EEA43B-D969-7239-9D45-4B400FFD39F9}"/>
              </a:ext>
            </a:extLst>
          </p:cNvPr>
          <p:cNvSpPr>
            <a:spLocks noGrp="1"/>
          </p:cNvSpPr>
          <p:nvPr>
            <p:ph idx="1"/>
          </p:nvPr>
        </p:nvSpPr>
        <p:spPr>
          <a:xfrm>
            <a:off x="838200" y="1825625"/>
            <a:ext cx="10515600" cy="4351338"/>
          </a:xfrm>
        </p:spPr>
        <p:txBody>
          <a:bodyPr/>
          <a:lstStyle/>
          <a:p>
            <a:r>
              <a:rPr lang="en-US" dirty="0"/>
              <a:t>Exercise</a:t>
            </a:r>
          </a:p>
          <a:p>
            <a:r>
              <a:rPr lang="en-US" dirty="0"/>
              <a:t>Meditation</a:t>
            </a:r>
          </a:p>
          <a:p>
            <a:r>
              <a:rPr lang="en-US" dirty="0"/>
              <a:t>Self care</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1951686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book on a shelf&#10;&#10;Description automatically generated">
            <a:extLst>
              <a:ext uri="{FF2B5EF4-FFF2-40B4-BE49-F238E27FC236}">
                <a16:creationId xmlns:a16="http://schemas.microsoft.com/office/drawing/2014/main" id="{1E4980D7-7A35-BBE2-47BA-20FBA56858E6}"/>
              </a:ext>
            </a:extLst>
          </p:cNvPr>
          <p:cNvPicPr>
            <a:picLocks noChangeAspect="1"/>
          </p:cNvPicPr>
          <p:nvPr/>
        </p:nvPicPr>
        <p:blipFill>
          <a:blip r:embed="rId2"/>
          <a:srcRect l="18850" t="18209" r="6997" b="28668"/>
          <a:stretch/>
        </p:blipFill>
        <p:spPr>
          <a:xfrm>
            <a:off x="0" y="0"/>
            <a:ext cx="12764040" cy="6858000"/>
          </a:xfrm>
          <a:prstGeom prst="rect">
            <a:avLst/>
          </a:prstGeom>
        </p:spPr>
      </p:pic>
    </p:spTree>
    <p:extLst>
      <p:ext uri="{BB962C8B-B14F-4D97-AF65-F5344CB8AC3E}">
        <p14:creationId xmlns:p14="http://schemas.microsoft.com/office/powerpoint/2010/main" val="39210652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8BCA2-5FAD-E9F2-F5C2-554170F01EB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2BD397C-BFD5-FE4B-D7E1-8F558C680607}"/>
              </a:ext>
            </a:extLst>
          </p:cNvPr>
          <p:cNvSpPr txBox="1"/>
          <p:nvPr/>
        </p:nvSpPr>
        <p:spPr>
          <a:xfrm>
            <a:off x="3144456" y="1905506"/>
            <a:ext cx="5903088" cy="3046988"/>
          </a:xfrm>
          <a:prstGeom prst="rect">
            <a:avLst/>
          </a:prstGeom>
          <a:noFill/>
        </p:spPr>
        <p:txBody>
          <a:bodyPr wrap="square" rtlCol="0">
            <a:spAutoFit/>
          </a:bodyPr>
          <a:lstStyle/>
          <a:p>
            <a:pPr algn="ctr"/>
            <a:r>
              <a:rPr lang="en-US" sz="9600"/>
              <a:t>Substance</a:t>
            </a:r>
          </a:p>
          <a:p>
            <a:pPr algn="ctr"/>
            <a:r>
              <a:rPr lang="en-US" sz="9600"/>
              <a:t>Abuse</a:t>
            </a:r>
            <a:endParaRPr lang="en-US" sz="9600" dirty="0"/>
          </a:p>
        </p:txBody>
      </p:sp>
    </p:spTree>
    <p:extLst>
      <p:ext uri="{BB962C8B-B14F-4D97-AF65-F5344CB8AC3E}">
        <p14:creationId xmlns:p14="http://schemas.microsoft.com/office/powerpoint/2010/main" val="15139667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2158AFB-5369-591D-A294-393830B845E8}"/>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a:solidFill>
                  <a:schemeClr val="tx1"/>
                </a:solidFill>
                <a:latin typeface="+mj-lt"/>
                <a:ea typeface="+mj-ea"/>
                <a:cs typeface="+mj-cs"/>
              </a:rPr>
              <a:t>about the speaker</a:t>
            </a:r>
          </a:p>
        </p:txBody>
      </p:sp>
      <p:sp>
        <p:nvSpPr>
          <p:cNvPr id="13"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0364163E-299D-6A04-A94D-E01593A7D14D}"/>
              </a:ext>
            </a:extLst>
          </p:cNvPr>
          <p:cNvSpPr>
            <a:spLocks noGrp="1"/>
          </p:cNvSpPr>
          <p:nvPr>
            <p:ph sz="half" idx="2"/>
          </p:nvPr>
        </p:nvSpPr>
        <p:spPr>
          <a:xfrm>
            <a:off x="630936" y="2660904"/>
            <a:ext cx="4818888" cy="3547872"/>
          </a:xfrm>
        </p:spPr>
        <p:txBody>
          <a:bodyPr vert="horz" lIns="91440" tIns="45720" rIns="91440" bIns="45720" rtlCol="0" anchor="t">
            <a:normAutofit/>
          </a:bodyPr>
          <a:lstStyle/>
          <a:p>
            <a:r>
              <a:rPr lang="en-US" sz="2200" dirty="0" err="1"/>
              <a:t>BSidesATL</a:t>
            </a:r>
            <a:r>
              <a:rPr lang="en-US" sz="2200" dirty="0"/>
              <a:t> plank owner</a:t>
            </a:r>
          </a:p>
          <a:p>
            <a:r>
              <a:rPr lang="en-US" sz="2200" dirty="0"/>
              <a:t>Former </a:t>
            </a:r>
            <a:r>
              <a:rPr lang="en-US" sz="2200" dirty="0" err="1"/>
              <a:t>NetSPI</a:t>
            </a:r>
            <a:r>
              <a:rPr lang="en-US" sz="2200" dirty="0"/>
              <a:t>, </a:t>
            </a:r>
            <a:r>
              <a:rPr lang="en-US" sz="2200" dirty="0" err="1"/>
              <a:t>Cigital</a:t>
            </a:r>
            <a:r>
              <a:rPr lang="en-US" sz="2200" dirty="0"/>
              <a:t>, $SNPS, $FLT, construction worker, waiter, barista</a:t>
            </a:r>
          </a:p>
          <a:p>
            <a:r>
              <a:rPr lang="en-US" sz="2200" dirty="0"/>
              <a:t>BS CS GT ’03</a:t>
            </a:r>
          </a:p>
          <a:p>
            <a:r>
              <a:rPr lang="en-US" sz="2200" dirty="0"/>
              <a:t>Former Head of Security Research… more on that later…</a:t>
            </a:r>
          </a:p>
          <a:p>
            <a:r>
              <a:rPr lang="en-US" sz="2200" dirty="0"/>
              <a:t>Founding Principal, Maror Security</a:t>
            </a:r>
          </a:p>
        </p:txBody>
      </p:sp>
      <p:pic>
        <p:nvPicPr>
          <p:cNvPr id="3" name="Content Placeholder 2">
            <a:extLst>
              <a:ext uri="{FF2B5EF4-FFF2-40B4-BE49-F238E27FC236}">
                <a16:creationId xmlns:a16="http://schemas.microsoft.com/office/drawing/2014/main" id="{28A28A8A-3C76-5FE5-3948-82F7E8658681}"/>
              </a:ext>
            </a:extLst>
          </p:cNvPr>
          <p:cNvPicPr>
            <a:picLocks noGrp="1" noChangeAspect="1"/>
          </p:cNvPicPr>
          <p:nvPr>
            <p:ph sz="half" idx="1"/>
          </p:nvPr>
        </p:nvPicPr>
        <p:blipFill>
          <a:blip r:embed="rId2"/>
          <a:stretch>
            <a:fillRect/>
          </a:stretch>
        </p:blipFill>
        <p:spPr>
          <a:xfrm>
            <a:off x="6099048" y="1067997"/>
            <a:ext cx="5458968" cy="4722006"/>
          </a:xfrm>
          <a:prstGeom prst="rect">
            <a:avLst/>
          </a:prstGeom>
        </p:spPr>
      </p:pic>
    </p:spTree>
    <p:extLst>
      <p:ext uri="{BB962C8B-B14F-4D97-AF65-F5344CB8AC3E}">
        <p14:creationId xmlns:p14="http://schemas.microsoft.com/office/powerpoint/2010/main" val="37470268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A9D939-4631-9B40-4869-E4AC3C9578E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28D117E-8A70-1AB3-EB81-1087EFE03B8D}"/>
              </a:ext>
            </a:extLst>
          </p:cNvPr>
          <p:cNvPicPr>
            <a:picLocks noChangeAspect="1"/>
          </p:cNvPicPr>
          <p:nvPr/>
        </p:nvPicPr>
        <p:blipFill>
          <a:blip r:embed="rId2"/>
          <a:stretch>
            <a:fillRect/>
          </a:stretch>
        </p:blipFill>
        <p:spPr>
          <a:xfrm>
            <a:off x="143667" y="365125"/>
            <a:ext cx="1350963" cy="1346460"/>
          </a:xfrm>
          <a:prstGeom prst="rect">
            <a:avLst/>
          </a:prstGeom>
        </p:spPr>
      </p:pic>
      <p:sp>
        <p:nvSpPr>
          <p:cNvPr id="2" name="Title 1">
            <a:extLst>
              <a:ext uri="{FF2B5EF4-FFF2-40B4-BE49-F238E27FC236}">
                <a16:creationId xmlns:a16="http://schemas.microsoft.com/office/drawing/2014/main" id="{BC1DE0A6-C2C1-F8F4-5427-FC68CE8623D3}"/>
              </a:ext>
            </a:extLst>
          </p:cNvPr>
          <p:cNvSpPr>
            <a:spLocks noGrp="1"/>
          </p:cNvSpPr>
          <p:nvPr>
            <p:ph type="title"/>
          </p:nvPr>
        </p:nvSpPr>
        <p:spPr>
          <a:xfrm>
            <a:off x="1655180" y="365125"/>
            <a:ext cx="9698620" cy="1325563"/>
          </a:xfrm>
        </p:spPr>
        <p:txBody>
          <a:bodyPr/>
          <a:lstStyle/>
          <a:p>
            <a:r>
              <a:rPr lang="en-US" dirty="0"/>
              <a:t> What else?</a:t>
            </a:r>
          </a:p>
        </p:txBody>
      </p:sp>
      <p:sp>
        <p:nvSpPr>
          <p:cNvPr id="3" name="Content Placeholder 2">
            <a:extLst>
              <a:ext uri="{FF2B5EF4-FFF2-40B4-BE49-F238E27FC236}">
                <a16:creationId xmlns:a16="http://schemas.microsoft.com/office/drawing/2014/main" id="{6EBCC9FD-CCA4-CCC9-40E1-03C12E349C03}"/>
              </a:ext>
            </a:extLst>
          </p:cNvPr>
          <p:cNvSpPr>
            <a:spLocks noGrp="1"/>
          </p:cNvSpPr>
          <p:nvPr>
            <p:ph idx="1"/>
          </p:nvPr>
        </p:nvSpPr>
        <p:spPr>
          <a:xfrm>
            <a:off x="838200" y="1825625"/>
            <a:ext cx="10515600" cy="4351338"/>
          </a:xfrm>
        </p:spPr>
        <p:txBody>
          <a:bodyPr/>
          <a:lstStyle/>
          <a:p>
            <a:r>
              <a:rPr lang="en-US" dirty="0"/>
              <a:t>Given notice? Do the best work you can</a:t>
            </a:r>
          </a:p>
          <a:p>
            <a:r>
              <a:rPr lang="en-US" dirty="0"/>
              <a:t>Is now the time to skill up?</a:t>
            </a:r>
          </a:p>
          <a:p>
            <a:r>
              <a:rPr lang="en-US" dirty="0"/>
              <a:t>Job search taking long?</a:t>
            </a:r>
          </a:p>
          <a:p>
            <a:pPr lvl="1"/>
            <a:r>
              <a:rPr lang="en-US" dirty="0"/>
              <a:t>Cut more expenses</a:t>
            </a:r>
          </a:p>
          <a:p>
            <a:pPr lvl="1"/>
            <a:r>
              <a:rPr lang="en-US" dirty="0"/>
              <a:t>Gig economy revenue streams</a:t>
            </a:r>
          </a:p>
          <a:p>
            <a:pPr lvl="1"/>
            <a:r>
              <a:rPr lang="en-US" dirty="0"/>
              <a:t>Independent consulting</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19658693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81D57-CB33-A812-DAB9-E79057063F7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AFCD27C-40F0-9E68-91FC-67AEC4DF0C5C}"/>
              </a:ext>
            </a:extLst>
          </p:cNvPr>
          <p:cNvPicPr>
            <a:picLocks noChangeAspect="1"/>
          </p:cNvPicPr>
          <p:nvPr/>
        </p:nvPicPr>
        <p:blipFill>
          <a:blip r:embed="rId2"/>
          <a:stretch>
            <a:fillRect/>
          </a:stretch>
        </p:blipFill>
        <p:spPr>
          <a:xfrm>
            <a:off x="4191000" y="1530350"/>
            <a:ext cx="3810000" cy="3797300"/>
          </a:xfrm>
          <a:prstGeom prst="rect">
            <a:avLst/>
          </a:prstGeom>
        </p:spPr>
      </p:pic>
      <p:sp>
        <p:nvSpPr>
          <p:cNvPr id="2" name="Right Arrow 1">
            <a:extLst>
              <a:ext uri="{FF2B5EF4-FFF2-40B4-BE49-F238E27FC236}">
                <a16:creationId xmlns:a16="http://schemas.microsoft.com/office/drawing/2014/main" id="{B24C2FC8-0BC4-FC1E-F3A7-BF85B5A7DD03}"/>
              </a:ext>
            </a:extLst>
          </p:cNvPr>
          <p:cNvSpPr/>
          <p:nvPr/>
        </p:nvSpPr>
        <p:spPr>
          <a:xfrm>
            <a:off x="2731624" y="4042459"/>
            <a:ext cx="1307940" cy="517967"/>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6D4D0FB7-59A0-ADFF-2838-904E9E38B3F5}"/>
              </a:ext>
            </a:extLst>
          </p:cNvPr>
          <p:cNvSpPr/>
          <p:nvPr/>
        </p:nvSpPr>
        <p:spPr>
          <a:xfrm rot="10800000">
            <a:off x="8152436" y="4042459"/>
            <a:ext cx="1307940" cy="517967"/>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23192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03D90-59F0-74C4-8B57-3CD74B3817D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C8572FB-62C4-B064-1F88-A391A88DA496}"/>
              </a:ext>
            </a:extLst>
          </p:cNvPr>
          <p:cNvSpPr>
            <a:spLocks noGrp="1"/>
          </p:cNvSpPr>
          <p:nvPr>
            <p:ph idx="1"/>
          </p:nvPr>
        </p:nvSpPr>
        <p:spPr/>
        <p:txBody>
          <a:bodyPr/>
          <a:lstStyle/>
          <a:p>
            <a:endParaRPr lang="en-US"/>
          </a:p>
        </p:txBody>
      </p:sp>
      <p:sp>
        <p:nvSpPr>
          <p:cNvPr id="5" name="Rectangle 4">
            <a:extLst>
              <a:ext uri="{FF2B5EF4-FFF2-40B4-BE49-F238E27FC236}">
                <a16:creationId xmlns:a16="http://schemas.microsoft.com/office/drawing/2014/main" id="{58C388A2-E002-9818-3B1E-9DFD7239A98C}"/>
              </a:ext>
            </a:extLst>
          </p:cNvPr>
          <p:cNvSpPr/>
          <p:nvPr/>
        </p:nvSpPr>
        <p:spPr>
          <a:xfrm>
            <a:off x="0" y="0"/>
            <a:ext cx="12192000" cy="6858000"/>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F1B9989-6863-F7CC-3E33-5844A3807E8B}"/>
              </a:ext>
            </a:extLst>
          </p:cNvPr>
          <p:cNvPicPr>
            <a:picLocks noChangeAspect="1"/>
          </p:cNvPicPr>
          <p:nvPr/>
        </p:nvPicPr>
        <p:blipFill>
          <a:blip r:embed="rId2"/>
          <a:stretch>
            <a:fillRect/>
          </a:stretch>
        </p:blipFill>
        <p:spPr>
          <a:xfrm>
            <a:off x="609600" y="0"/>
            <a:ext cx="10972800" cy="6858000"/>
          </a:xfrm>
          <a:prstGeom prst="rect">
            <a:avLst/>
          </a:prstGeom>
        </p:spPr>
      </p:pic>
      <p:sp>
        <p:nvSpPr>
          <p:cNvPr id="6" name="Rectangle 5">
            <a:extLst>
              <a:ext uri="{FF2B5EF4-FFF2-40B4-BE49-F238E27FC236}">
                <a16:creationId xmlns:a16="http://schemas.microsoft.com/office/drawing/2014/main" id="{D82A4388-4CC8-BF63-80A4-BACF5DF57E97}"/>
              </a:ext>
            </a:extLst>
          </p:cNvPr>
          <p:cNvSpPr/>
          <p:nvPr/>
        </p:nvSpPr>
        <p:spPr>
          <a:xfrm>
            <a:off x="11197652" y="6492875"/>
            <a:ext cx="284814" cy="365125"/>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58531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2CB2-BC43-57BB-A265-0DAA532CAFF1}"/>
            </a:ext>
          </a:extLst>
        </p:cNvPr>
        <p:cNvGrpSpPr/>
        <p:nvPr/>
      </p:nvGrpSpPr>
      <p:grpSpPr>
        <a:xfrm>
          <a:off x="0" y="0"/>
          <a:ext cx="0" cy="0"/>
          <a:chOff x="0" y="0"/>
          <a:chExt cx="0" cy="0"/>
        </a:xfrm>
      </p:grpSpPr>
      <p:pic>
        <p:nvPicPr>
          <p:cNvPr id="8" name="Picture 7" descr="A group of women in a crowd&#10;&#10;Description automatically generated">
            <a:extLst>
              <a:ext uri="{FF2B5EF4-FFF2-40B4-BE49-F238E27FC236}">
                <a16:creationId xmlns:a16="http://schemas.microsoft.com/office/drawing/2014/main" id="{C9108EDF-0DFD-9CAD-DF16-D5B9463A5E26}"/>
              </a:ext>
            </a:extLst>
          </p:cNvPr>
          <p:cNvPicPr>
            <a:picLocks noChangeAspect="1"/>
          </p:cNvPicPr>
          <p:nvPr/>
        </p:nvPicPr>
        <p:blipFill>
          <a:blip r:embed="rId2"/>
          <a:stretch>
            <a:fillRect/>
          </a:stretch>
        </p:blipFill>
        <p:spPr>
          <a:xfrm>
            <a:off x="0" y="-229613"/>
            <a:ext cx="12191999" cy="7317226"/>
          </a:xfrm>
          <a:prstGeom prst="rect">
            <a:avLst/>
          </a:prstGeom>
        </p:spPr>
      </p:pic>
      <p:pic>
        <p:nvPicPr>
          <p:cNvPr id="13" name="Picture 12" descr="A red square with a white and black sign&#10;&#10;Description automatically generated">
            <a:extLst>
              <a:ext uri="{FF2B5EF4-FFF2-40B4-BE49-F238E27FC236}">
                <a16:creationId xmlns:a16="http://schemas.microsoft.com/office/drawing/2014/main" id="{3110C4E3-824D-0353-B5CD-6C884AAA1549}"/>
              </a:ext>
            </a:extLst>
          </p:cNvPr>
          <p:cNvPicPr>
            <a:picLocks noChangeAspect="1"/>
          </p:cNvPicPr>
          <p:nvPr/>
        </p:nvPicPr>
        <p:blipFill>
          <a:blip r:embed="rId3"/>
          <a:stretch>
            <a:fillRect/>
          </a:stretch>
        </p:blipFill>
        <p:spPr>
          <a:xfrm>
            <a:off x="134304" y="365125"/>
            <a:ext cx="1350961" cy="1324472"/>
          </a:xfrm>
          <a:prstGeom prst="rect">
            <a:avLst/>
          </a:prstGeom>
        </p:spPr>
      </p:pic>
      <p:sp>
        <p:nvSpPr>
          <p:cNvPr id="2" name="Title 1">
            <a:extLst>
              <a:ext uri="{FF2B5EF4-FFF2-40B4-BE49-F238E27FC236}">
                <a16:creationId xmlns:a16="http://schemas.microsoft.com/office/drawing/2014/main" id="{3312FF14-6086-2D34-B01E-57F40AE81D42}"/>
              </a:ext>
            </a:extLst>
          </p:cNvPr>
          <p:cNvSpPr>
            <a:spLocks noGrp="1"/>
          </p:cNvSpPr>
          <p:nvPr>
            <p:ph type="title"/>
          </p:nvPr>
        </p:nvSpPr>
        <p:spPr>
          <a:xfrm>
            <a:off x="1655180" y="365125"/>
            <a:ext cx="9698620" cy="1325563"/>
          </a:xfrm>
        </p:spPr>
        <p:txBody>
          <a:bodyPr/>
          <a:lstStyle/>
          <a:p>
            <a:r>
              <a:rPr lang="en-US" dirty="0">
                <a:solidFill>
                  <a:schemeClr val="bg1"/>
                </a:solidFill>
              </a:rPr>
              <a:t>How do people get jobs?</a:t>
            </a:r>
          </a:p>
        </p:txBody>
      </p:sp>
    </p:spTree>
    <p:extLst>
      <p:ext uri="{BB962C8B-B14F-4D97-AF65-F5344CB8AC3E}">
        <p14:creationId xmlns:p14="http://schemas.microsoft.com/office/powerpoint/2010/main" val="35384574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C195BD-0584-E72E-B4EC-AAF8515CFC5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9AD4BD15-AE93-084A-5813-1F55BCF71074}"/>
              </a:ext>
            </a:extLst>
          </p:cNvPr>
          <p:cNvPicPr>
            <a:picLocks noChangeAspect="1"/>
          </p:cNvPicPr>
          <p:nvPr/>
        </p:nvPicPr>
        <p:blipFill>
          <a:blip r:embed="rId3"/>
          <a:stretch>
            <a:fillRect/>
          </a:stretch>
        </p:blipFill>
        <p:spPr>
          <a:xfrm>
            <a:off x="143667" y="365125"/>
            <a:ext cx="1350963" cy="1346460"/>
          </a:xfrm>
          <a:prstGeom prst="rect">
            <a:avLst/>
          </a:prstGeom>
        </p:spPr>
      </p:pic>
      <p:sp>
        <p:nvSpPr>
          <p:cNvPr id="2" name="Title 1">
            <a:extLst>
              <a:ext uri="{FF2B5EF4-FFF2-40B4-BE49-F238E27FC236}">
                <a16:creationId xmlns:a16="http://schemas.microsoft.com/office/drawing/2014/main" id="{1D50FAE8-6D9F-C7E5-6515-8E3E53FC8796}"/>
              </a:ext>
            </a:extLst>
          </p:cNvPr>
          <p:cNvSpPr>
            <a:spLocks noGrp="1"/>
          </p:cNvSpPr>
          <p:nvPr>
            <p:ph type="title"/>
          </p:nvPr>
        </p:nvSpPr>
        <p:spPr>
          <a:xfrm>
            <a:off x="1655180" y="365125"/>
            <a:ext cx="9698620" cy="1325563"/>
          </a:xfrm>
        </p:spPr>
        <p:txBody>
          <a:bodyPr/>
          <a:lstStyle/>
          <a:p>
            <a:r>
              <a:rPr lang="en-US" dirty="0"/>
              <a:t> How do people get jobs?</a:t>
            </a:r>
          </a:p>
        </p:txBody>
      </p:sp>
      <p:sp>
        <p:nvSpPr>
          <p:cNvPr id="3" name="Content Placeholder 2">
            <a:extLst>
              <a:ext uri="{FF2B5EF4-FFF2-40B4-BE49-F238E27FC236}">
                <a16:creationId xmlns:a16="http://schemas.microsoft.com/office/drawing/2014/main" id="{7854E291-08B5-F76A-19D9-DE36C55CB5A4}"/>
              </a:ext>
            </a:extLst>
          </p:cNvPr>
          <p:cNvSpPr>
            <a:spLocks noGrp="1"/>
          </p:cNvSpPr>
          <p:nvPr>
            <p:ph idx="1"/>
          </p:nvPr>
        </p:nvSpPr>
        <p:spPr>
          <a:xfrm>
            <a:off x="838200" y="1825625"/>
            <a:ext cx="10515600" cy="4351338"/>
          </a:xfrm>
        </p:spPr>
        <p:txBody>
          <a:bodyPr/>
          <a:lstStyle/>
          <a:p>
            <a:r>
              <a:rPr lang="en-US" dirty="0"/>
              <a:t>LinkedIn?</a:t>
            </a:r>
          </a:p>
          <a:p>
            <a:r>
              <a:rPr lang="en-US" dirty="0"/>
              <a:t>Sending resumes?</a:t>
            </a:r>
          </a:p>
          <a:p>
            <a:r>
              <a:rPr lang="en-US" dirty="0"/>
              <a:t>Someone they used to work with?</a:t>
            </a:r>
          </a:p>
          <a:p>
            <a:r>
              <a:rPr lang="en-US" dirty="0"/>
              <a:t>Someone they used to go to school with?</a:t>
            </a:r>
          </a:p>
          <a:p>
            <a:r>
              <a:rPr lang="en-US" dirty="0"/>
              <a:t>Former lover?</a:t>
            </a:r>
          </a:p>
          <a:p>
            <a:r>
              <a:rPr lang="en-US" dirty="0"/>
              <a:t>Hit the pavement?</a:t>
            </a:r>
          </a:p>
          <a:p>
            <a:r>
              <a:rPr lang="en-US" dirty="0"/>
              <a:t>Professor Green?</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223989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562F1-ADD5-D23C-699D-35F27A042C4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E23AFC9-5A94-2CC9-1CF1-E553C94DFEB3}"/>
              </a:ext>
            </a:extLst>
          </p:cNvPr>
          <p:cNvPicPr>
            <a:picLocks noChangeAspect="1"/>
          </p:cNvPicPr>
          <p:nvPr/>
        </p:nvPicPr>
        <p:blipFill>
          <a:blip r:embed="rId3"/>
          <a:stretch>
            <a:fillRect/>
          </a:stretch>
        </p:blipFill>
        <p:spPr>
          <a:xfrm>
            <a:off x="143667" y="365125"/>
            <a:ext cx="1350963" cy="1346460"/>
          </a:xfrm>
          <a:prstGeom prst="rect">
            <a:avLst/>
          </a:prstGeom>
        </p:spPr>
      </p:pic>
      <p:sp>
        <p:nvSpPr>
          <p:cNvPr id="2" name="Title 1">
            <a:extLst>
              <a:ext uri="{FF2B5EF4-FFF2-40B4-BE49-F238E27FC236}">
                <a16:creationId xmlns:a16="http://schemas.microsoft.com/office/drawing/2014/main" id="{B7304085-3B52-E2DC-4C27-AC9A50AC48F6}"/>
              </a:ext>
            </a:extLst>
          </p:cNvPr>
          <p:cNvSpPr>
            <a:spLocks noGrp="1"/>
          </p:cNvSpPr>
          <p:nvPr>
            <p:ph type="title"/>
          </p:nvPr>
        </p:nvSpPr>
        <p:spPr>
          <a:xfrm>
            <a:off x="1655180" y="365125"/>
            <a:ext cx="9698620" cy="1325563"/>
          </a:xfrm>
        </p:spPr>
        <p:txBody>
          <a:bodyPr/>
          <a:lstStyle/>
          <a:p>
            <a:r>
              <a:rPr lang="en-US" dirty="0"/>
              <a:t> Interview hints</a:t>
            </a:r>
          </a:p>
        </p:txBody>
      </p:sp>
      <p:sp>
        <p:nvSpPr>
          <p:cNvPr id="3" name="Content Placeholder 2">
            <a:extLst>
              <a:ext uri="{FF2B5EF4-FFF2-40B4-BE49-F238E27FC236}">
                <a16:creationId xmlns:a16="http://schemas.microsoft.com/office/drawing/2014/main" id="{2581B568-B972-298A-EAEE-9F878CF6B52A}"/>
              </a:ext>
            </a:extLst>
          </p:cNvPr>
          <p:cNvSpPr>
            <a:spLocks noGrp="1"/>
          </p:cNvSpPr>
          <p:nvPr>
            <p:ph idx="1"/>
          </p:nvPr>
        </p:nvSpPr>
        <p:spPr>
          <a:xfrm>
            <a:off x="838200" y="1825625"/>
            <a:ext cx="10515600" cy="4351338"/>
          </a:xfrm>
        </p:spPr>
        <p:txBody>
          <a:bodyPr/>
          <a:lstStyle/>
          <a:p>
            <a:r>
              <a:rPr lang="en-US" dirty="0"/>
              <a:t>Research potential employers</a:t>
            </a:r>
          </a:p>
          <a:p>
            <a:r>
              <a:rPr lang="en-US" dirty="0"/>
              <a:t>Two minutes per resume bullet point, every bullet point</a:t>
            </a:r>
          </a:p>
          <a:p>
            <a:r>
              <a:rPr lang="en-US" dirty="0"/>
              <a:t>Sip of water trick</a:t>
            </a:r>
          </a:p>
          <a:p>
            <a:pPr marL="0" indent="0" algn="ctr">
              <a:buNone/>
            </a:pPr>
            <a:endParaRPr lang="en-US" dirty="0"/>
          </a:p>
          <a:p>
            <a:pPr marL="0" indent="0" algn="ctr">
              <a:buNone/>
            </a:pPr>
            <a:endParaRPr lang="en-US" dirty="0"/>
          </a:p>
        </p:txBody>
      </p:sp>
    </p:spTree>
    <p:extLst>
      <p:ext uri="{BB962C8B-B14F-4D97-AF65-F5344CB8AC3E}">
        <p14:creationId xmlns:p14="http://schemas.microsoft.com/office/powerpoint/2010/main" val="14165567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04C884-0B11-C72E-B7B9-E26D6FD257D1}"/>
            </a:ext>
          </a:extLst>
        </p:cNvPr>
        <p:cNvGrpSpPr/>
        <p:nvPr/>
      </p:nvGrpSpPr>
      <p:grpSpPr>
        <a:xfrm>
          <a:off x="0" y="0"/>
          <a:ext cx="0" cy="0"/>
          <a:chOff x="0" y="0"/>
          <a:chExt cx="0" cy="0"/>
        </a:xfrm>
      </p:grpSpPr>
      <p:pic>
        <p:nvPicPr>
          <p:cNvPr id="7" name="Content Placeholder 6" descr="A person with her mouth open&#10;&#10;Description automatically generated">
            <a:extLst>
              <a:ext uri="{FF2B5EF4-FFF2-40B4-BE49-F238E27FC236}">
                <a16:creationId xmlns:a16="http://schemas.microsoft.com/office/drawing/2014/main" id="{C9ED8F2A-0AEB-5B37-7736-6AE85A7482E3}"/>
              </a:ext>
            </a:extLst>
          </p:cNvPr>
          <p:cNvPicPr>
            <a:picLocks noChangeAspect="1"/>
          </p:cNvPicPr>
          <p:nvPr/>
        </p:nvPicPr>
        <p:blipFill>
          <a:blip r:embed="rId2"/>
          <a:stretch>
            <a:fillRect/>
          </a:stretch>
        </p:blipFill>
        <p:spPr>
          <a:xfrm>
            <a:off x="0" y="0"/>
            <a:ext cx="12192000" cy="7317227"/>
          </a:xfrm>
          <a:prstGeom prst="rect">
            <a:avLst/>
          </a:prstGeom>
        </p:spPr>
      </p:pic>
      <p:pic>
        <p:nvPicPr>
          <p:cNvPr id="6" name="Picture 5" descr="A red square with a white and black sign&#10;&#10;Description automatically generated">
            <a:extLst>
              <a:ext uri="{FF2B5EF4-FFF2-40B4-BE49-F238E27FC236}">
                <a16:creationId xmlns:a16="http://schemas.microsoft.com/office/drawing/2014/main" id="{B2FB4100-73B7-B3F0-65CD-8C94EE574BE0}"/>
              </a:ext>
            </a:extLst>
          </p:cNvPr>
          <p:cNvPicPr>
            <a:picLocks noChangeAspect="1"/>
          </p:cNvPicPr>
          <p:nvPr/>
        </p:nvPicPr>
        <p:blipFill>
          <a:blip r:embed="rId3"/>
          <a:stretch>
            <a:fillRect/>
          </a:stretch>
        </p:blipFill>
        <p:spPr>
          <a:xfrm>
            <a:off x="134303" y="392360"/>
            <a:ext cx="1350961" cy="1324472"/>
          </a:xfrm>
          <a:prstGeom prst="rect">
            <a:avLst/>
          </a:prstGeom>
        </p:spPr>
      </p:pic>
      <p:sp>
        <p:nvSpPr>
          <p:cNvPr id="2" name="Title 1">
            <a:extLst>
              <a:ext uri="{FF2B5EF4-FFF2-40B4-BE49-F238E27FC236}">
                <a16:creationId xmlns:a16="http://schemas.microsoft.com/office/drawing/2014/main" id="{DBF310F7-927D-E210-350A-4FD4E38A96E7}"/>
              </a:ext>
            </a:extLst>
          </p:cNvPr>
          <p:cNvSpPr>
            <a:spLocks noGrp="1"/>
          </p:cNvSpPr>
          <p:nvPr>
            <p:ph type="title"/>
          </p:nvPr>
        </p:nvSpPr>
        <p:spPr>
          <a:xfrm>
            <a:off x="1655180" y="365125"/>
            <a:ext cx="9698620" cy="1325563"/>
          </a:xfrm>
        </p:spPr>
        <p:txBody>
          <a:bodyPr/>
          <a:lstStyle/>
          <a:p>
            <a:r>
              <a:rPr lang="en-US" dirty="0">
                <a:solidFill>
                  <a:schemeClr val="bg1"/>
                </a:solidFill>
              </a:rPr>
              <a:t> Interview hints</a:t>
            </a:r>
          </a:p>
        </p:txBody>
      </p:sp>
    </p:spTree>
    <p:extLst>
      <p:ext uri="{BB962C8B-B14F-4D97-AF65-F5344CB8AC3E}">
        <p14:creationId xmlns:p14="http://schemas.microsoft.com/office/powerpoint/2010/main" val="3831763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63FBC-72C7-1871-25B9-EE36ACE1810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C076131-5639-17D7-0434-AFBFB8BF4418}"/>
              </a:ext>
            </a:extLst>
          </p:cNvPr>
          <p:cNvPicPr>
            <a:picLocks noChangeAspect="1"/>
          </p:cNvPicPr>
          <p:nvPr/>
        </p:nvPicPr>
        <p:blipFill>
          <a:blip r:embed="rId2"/>
          <a:stretch>
            <a:fillRect/>
          </a:stretch>
        </p:blipFill>
        <p:spPr>
          <a:xfrm>
            <a:off x="143667" y="365125"/>
            <a:ext cx="1350963" cy="1346460"/>
          </a:xfrm>
          <a:prstGeom prst="rect">
            <a:avLst/>
          </a:prstGeom>
        </p:spPr>
      </p:pic>
      <p:sp>
        <p:nvSpPr>
          <p:cNvPr id="2" name="Title 1">
            <a:extLst>
              <a:ext uri="{FF2B5EF4-FFF2-40B4-BE49-F238E27FC236}">
                <a16:creationId xmlns:a16="http://schemas.microsoft.com/office/drawing/2014/main" id="{63640D98-B95F-B473-400F-F0A457846C65}"/>
              </a:ext>
            </a:extLst>
          </p:cNvPr>
          <p:cNvSpPr>
            <a:spLocks noGrp="1"/>
          </p:cNvSpPr>
          <p:nvPr>
            <p:ph type="title"/>
          </p:nvPr>
        </p:nvSpPr>
        <p:spPr>
          <a:xfrm>
            <a:off x="1626918" y="365125"/>
            <a:ext cx="9726881" cy="1325563"/>
          </a:xfrm>
        </p:spPr>
        <p:txBody>
          <a:bodyPr/>
          <a:lstStyle/>
          <a:p>
            <a:r>
              <a:rPr lang="en-US" dirty="0"/>
              <a:t> Resources</a:t>
            </a:r>
          </a:p>
        </p:txBody>
      </p:sp>
      <p:pic>
        <p:nvPicPr>
          <p:cNvPr id="15" name="Content Placeholder 14">
            <a:extLst>
              <a:ext uri="{FF2B5EF4-FFF2-40B4-BE49-F238E27FC236}">
                <a16:creationId xmlns:a16="http://schemas.microsoft.com/office/drawing/2014/main" id="{A2B88481-04ED-18EC-728D-DB1AB61B3B40}"/>
              </a:ext>
            </a:extLst>
          </p:cNvPr>
          <p:cNvPicPr>
            <a:picLocks noGrp="1" noChangeAspect="1"/>
          </p:cNvPicPr>
          <p:nvPr>
            <p:ph sz="half" idx="1"/>
          </p:nvPr>
        </p:nvPicPr>
        <p:blipFill>
          <a:blip r:embed="rId3"/>
          <a:srcRect b="9821"/>
          <a:stretch/>
        </p:blipFill>
        <p:spPr>
          <a:xfrm>
            <a:off x="819148" y="2058195"/>
            <a:ext cx="5181600" cy="3886200"/>
          </a:xfrm>
          <a:prstGeom prst="rect">
            <a:avLst/>
          </a:prstGeom>
        </p:spPr>
      </p:pic>
      <p:pic>
        <p:nvPicPr>
          <p:cNvPr id="16" name="Content Placeholder 15">
            <a:extLst>
              <a:ext uri="{FF2B5EF4-FFF2-40B4-BE49-F238E27FC236}">
                <a16:creationId xmlns:a16="http://schemas.microsoft.com/office/drawing/2014/main" id="{EDA61662-80D0-D3D5-568C-33BD0D6E53FA}"/>
              </a:ext>
            </a:extLst>
          </p:cNvPr>
          <p:cNvPicPr>
            <a:picLocks noGrp="1" noChangeAspect="1"/>
          </p:cNvPicPr>
          <p:nvPr>
            <p:ph sz="half" idx="2"/>
          </p:nvPr>
        </p:nvPicPr>
        <p:blipFill>
          <a:blip r:embed="rId4"/>
          <a:stretch>
            <a:fillRect/>
          </a:stretch>
        </p:blipFill>
        <p:spPr>
          <a:xfrm>
            <a:off x="6172200" y="2058194"/>
            <a:ext cx="5181600" cy="3886200"/>
          </a:xfrm>
          <a:prstGeom prst="rect">
            <a:avLst/>
          </a:prstGeom>
        </p:spPr>
      </p:pic>
    </p:spTree>
    <p:extLst>
      <p:ext uri="{BB962C8B-B14F-4D97-AF65-F5344CB8AC3E}">
        <p14:creationId xmlns:p14="http://schemas.microsoft.com/office/powerpoint/2010/main" val="21344024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03F420-FB93-3B5E-C39A-36A03CBE3CE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6268E80-5A6A-CB81-9F39-B9EE71FA1093}"/>
              </a:ext>
            </a:extLst>
          </p:cNvPr>
          <p:cNvPicPr>
            <a:picLocks noChangeAspect="1"/>
          </p:cNvPicPr>
          <p:nvPr/>
        </p:nvPicPr>
        <p:blipFill>
          <a:blip r:embed="rId2"/>
          <a:stretch>
            <a:fillRect/>
          </a:stretch>
        </p:blipFill>
        <p:spPr>
          <a:xfrm>
            <a:off x="4191000" y="1530350"/>
            <a:ext cx="3810000" cy="3797300"/>
          </a:xfrm>
          <a:prstGeom prst="rect">
            <a:avLst/>
          </a:prstGeom>
        </p:spPr>
      </p:pic>
      <p:sp>
        <p:nvSpPr>
          <p:cNvPr id="2" name="Right Arrow 1">
            <a:extLst>
              <a:ext uri="{FF2B5EF4-FFF2-40B4-BE49-F238E27FC236}">
                <a16:creationId xmlns:a16="http://schemas.microsoft.com/office/drawing/2014/main" id="{E02598E6-98D5-1CB8-A1C4-0D3F15CBBEF5}"/>
              </a:ext>
            </a:extLst>
          </p:cNvPr>
          <p:cNvSpPr/>
          <p:nvPr/>
        </p:nvSpPr>
        <p:spPr>
          <a:xfrm>
            <a:off x="2731624" y="4560427"/>
            <a:ext cx="1307940" cy="517967"/>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a:extLst>
              <a:ext uri="{FF2B5EF4-FFF2-40B4-BE49-F238E27FC236}">
                <a16:creationId xmlns:a16="http://schemas.microsoft.com/office/drawing/2014/main" id="{23D08A1C-E3D3-B02A-612D-4AB65B07A60C}"/>
              </a:ext>
            </a:extLst>
          </p:cNvPr>
          <p:cNvSpPr/>
          <p:nvPr/>
        </p:nvSpPr>
        <p:spPr>
          <a:xfrm rot="10800000">
            <a:off x="8138933" y="4560427"/>
            <a:ext cx="1307940" cy="517967"/>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50036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F46031-FC57-0C2F-614E-4614E5F5ABC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1B9BF93-711B-A477-D0DA-05674E0D30ED}"/>
              </a:ext>
            </a:extLst>
          </p:cNvPr>
          <p:cNvPicPr>
            <a:picLocks noChangeAspect="1"/>
          </p:cNvPicPr>
          <p:nvPr/>
        </p:nvPicPr>
        <p:blipFill>
          <a:blip r:embed="rId2"/>
          <a:stretch>
            <a:fillRect/>
          </a:stretch>
        </p:blipFill>
        <p:spPr>
          <a:xfrm>
            <a:off x="143667" y="365125"/>
            <a:ext cx="1350963" cy="1346460"/>
          </a:xfrm>
          <a:prstGeom prst="rect">
            <a:avLst/>
          </a:prstGeom>
        </p:spPr>
      </p:pic>
      <p:sp>
        <p:nvSpPr>
          <p:cNvPr id="2" name="Title 1">
            <a:extLst>
              <a:ext uri="{FF2B5EF4-FFF2-40B4-BE49-F238E27FC236}">
                <a16:creationId xmlns:a16="http://schemas.microsoft.com/office/drawing/2014/main" id="{14629201-AD0B-76FA-F3D5-89B007205383}"/>
              </a:ext>
            </a:extLst>
          </p:cNvPr>
          <p:cNvSpPr>
            <a:spLocks noGrp="1"/>
          </p:cNvSpPr>
          <p:nvPr>
            <p:ph type="title"/>
          </p:nvPr>
        </p:nvSpPr>
        <p:spPr>
          <a:xfrm>
            <a:off x="1655180" y="365125"/>
            <a:ext cx="9698620" cy="1325563"/>
          </a:xfrm>
        </p:spPr>
        <p:txBody>
          <a:bodyPr/>
          <a:lstStyle/>
          <a:p>
            <a:r>
              <a:rPr lang="en-US" dirty="0"/>
              <a:t>Recovery</a:t>
            </a:r>
          </a:p>
        </p:txBody>
      </p:sp>
      <p:sp>
        <p:nvSpPr>
          <p:cNvPr id="3" name="Content Placeholder 2">
            <a:extLst>
              <a:ext uri="{FF2B5EF4-FFF2-40B4-BE49-F238E27FC236}">
                <a16:creationId xmlns:a16="http://schemas.microsoft.com/office/drawing/2014/main" id="{089B627E-473D-FEAC-F923-F7D141AF505E}"/>
              </a:ext>
            </a:extLst>
          </p:cNvPr>
          <p:cNvSpPr>
            <a:spLocks noGrp="1"/>
          </p:cNvSpPr>
          <p:nvPr>
            <p:ph idx="1"/>
          </p:nvPr>
        </p:nvSpPr>
        <p:spPr>
          <a:xfrm>
            <a:off x="838200" y="1825625"/>
            <a:ext cx="10515600" cy="4351338"/>
          </a:xfrm>
        </p:spPr>
        <p:txBody>
          <a:bodyPr/>
          <a:lstStyle/>
          <a:p>
            <a:r>
              <a:rPr lang="en-US" dirty="0"/>
              <a:t>Replenish your savings</a:t>
            </a:r>
          </a:p>
          <a:p>
            <a:r>
              <a:rPr lang="en-US" dirty="0"/>
              <a:t>Be reluctant to re-introduce entertainment expenses</a:t>
            </a:r>
          </a:p>
          <a:p>
            <a:r>
              <a:rPr lang="en-US" dirty="0"/>
              <a:t>Do the best work you can</a:t>
            </a:r>
          </a:p>
          <a:p>
            <a:pPr marL="0" indent="0" algn="ctr">
              <a:buNone/>
            </a:pPr>
            <a:endParaRPr lang="en-US" dirty="0"/>
          </a:p>
        </p:txBody>
      </p:sp>
    </p:spTree>
    <p:extLst>
      <p:ext uri="{BB962C8B-B14F-4D97-AF65-F5344CB8AC3E}">
        <p14:creationId xmlns:p14="http://schemas.microsoft.com/office/powerpoint/2010/main" val="30297191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05AD61-38E2-0AE9-AA40-DFF05CCA7FC0}"/>
              </a:ext>
            </a:extLst>
          </p:cNvPr>
          <p:cNvPicPr>
            <a:picLocks noChangeAspect="1"/>
          </p:cNvPicPr>
          <p:nvPr/>
        </p:nvPicPr>
        <p:blipFill>
          <a:blip r:embed="rId2"/>
          <a:stretch>
            <a:fillRect/>
          </a:stretch>
        </p:blipFill>
        <p:spPr>
          <a:xfrm>
            <a:off x="3232220" y="0"/>
            <a:ext cx="5727560" cy="6858000"/>
          </a:xfrm>
          <a:prstGeom prst="rect">
            <a:avLst/>
          </a:prstGeom>
        </p:spPr>
      </p:pic>
    </p:spTree>
    <p:extLst>
      <p:ext uri="{BB962C8B-B14F-4D97-AF65-F5344CB8AC3E}">
        <p14:creationId xmlns:p14="http://schemas.microsoft.com/office/powerpoint/2010/main" val="25205607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58029B-19CB-FDDB-1940-9160BBBFA389}"/>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66EB002F-0972-2525-4094-B283ECC518AF}"/>
              </a:ext>
            </a:extLst>
          </p:cNvPr>
          <p:cNvPicPr>
            <a:picLocks noChangeAspect="1"/>
          </p:cNvPicPr>
          <p:nvPr/>
        </p:nvPicPr>
        <p:blipFill>
          <a:blip r:embed="rId2"/>
          <a:stretch>
            <a:fillRect/>
          </a:stretch>
        </p:blipFill>
        <p:spPr>
          <a:xfrm>
            <a:off x="4191000" y="1530350"/>
            <a:ext cx="3810000" cy="3797300"/>
          </a:xfrm>
          <a:prstGeom prst="rect">
            <a:avLst/>
          </a:prstGeom>
        </p:spPr>
      </p:pic>
    </p:spTree>
    <p:extLst>
      <p:ext uri="{BB962C8B-B14F-4D97-AF65-F5344CB8AC3E}">
        <p14:creationId xmlns:p14="http://schemas.microsoft.com/office/powerpoint/2010/main" val="450614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25496-6AB1-7C1A-6DC4-D0328EF2F09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A67D240-7A7D-FB03-9690-3FD92017273B}"/>
              </a:ext>
            </a:extLst>
          </p:cNvPr>
          <p:cNvPicPr>
            <a:picLocks noChangeAspect="1"/>
          </p:cNvPicPr>
          <p:nvPr/>
        </p:nvPicPr>
        <p:blipFill>
          <a:blip r:embed="rId2"/>
          <a:stretch>
            <a:fillRect/>
          </a:stretch>
        </p:blipFill>
        <p:spPr>
          <a:xfrm>
            <a:off x="143667" y="344228"/>
            <a:ext cx="1350963" cy="1346460"/>
          </a:xfrm>
          <a:prstGeom prst="rect">
            <a:avLst/>
          </a:prstGeom>
        </p:spPr>
      </p:pic>
      <p:sp>
        <p:nvSpPr>
          <p:cNvPr id="2" name="Title 1">
            <a:extLst>
              <a:ext uri="{FF2B5EF4-FFF2-40B4-BE49-F238E27FC236}">
                <a16:creationId xmlns:a16="http://schemas.microsoft.com/office/drawing/2014/main" id="{176A6B00-004D-34E1-36CC-9551E0F71872}"/>
              </a:ext>
            </a:extLst>
          </p:cNvPr>
          <p:cNvSpPr>
            <a:spLocks noGrp="1"/>
          </p:cNvSpPr>
          <p:nvPr>
            <p:ph type="title"/>
          </p:nvPr>
        </p:nvSpPr>
        <p:spPr>
          <a:xfrm>
            <a:off x="1655180" y="365125"/>
            <a:ext cx="9698620" cy="1325563"/>
          </a:xfrm>
        </p:spPr>
        <p:txBody>
          <a:bodyPr/>
          <a:lstStyle/>
          <a:p>
            <a:r>
              <a:rPr lang="en-US" dirty="0"/>
              <a:t>After Action</a:t>
            </a:r>
          </a:p>
        </p:txBody>
      </p:sp>
      <p:sp>
        <p:nvSpPr>
          <p:cNvPr id="3" name="Content Placeholder 2">
            <a:extLst>
              <a:ext uri="{FF2B5EF4-FFF2-40B4-BE49-F238E27FC236}">
                <a16:creationId xmlns:a16="http://schemas.microsoft.com/office/drawing/2014/main" id="{080DBC33-74E2-E72C-C223-585E6C488F49}"/>
              </a:ext>
            </a:extLst>
          </p:cNvPr>
          <p:cNvSpPr>
            <a:spLocks noGrp="1"/>
          </p:cNvSpPr>
          <p:nvPr>
            <p:ph idx="1"/>
          </p:nvPr>
        </p:nvSpPr>
        <p:spPr>
          <a:xfrm>
            <a:off x="838200" y="1825625"/>
            <a:ext cx="10515600" cy="4351338"/>
          </a:xfrm>
        </p:spPr>
        <p:txBody>
          <a:bodyPr/>
          <a:lstStyle/>
          <a:p>
            <a:r>
              <a:rPr lang="en-US" dirty="0"/>
              <a:t>Keep the daily habits</a:t>
            </a:r>
          </a:p>
          <a:p>
            <a:r>
              <a:rPr lang="en-US" dirty="0"/>
              <a:t>No one ever complained about too much emergency savings</a:t>
            </a:r>
          </a:p>
          <a:p>
            <a:r>
              <a:rPr lang="en-US" dirty="0"/>
              <a:t>Calendar the following:</a:t>
            </a:r>
          </a:p>
          <a:p>
            <a:pPr lvl="1"/>
            <a:r>
              <a:rPr lang="en-US" dirty="0"/>
              <a:t>quarterly </a:t>
            </a:r>
            <a:r>
              <a:rPr lang="en-US" dirty="0">
                <a:effectLst/>
                <a:latin typeface="Helvetica Neue" panose="02000503000000020004" pitchFamily="2" charset="0"/>
              </a:rPr>
              <a:t>résumé</a:t>
            </a:r>
            <a:r>
              <a:rPr lang="en-US" dirty="0"/>
              <a:t> review</a:t>
            </a:r>
          </a:p>
          <a:p>
            <a:pPr lvl="1"/>
            <a:r>
              <a:rPr lang="en-US" dirty="0"/>
              <a:t>annual review of automatically recurring expenses</a:t>
            </a:r>
          </a:p>
          <a:p>
            <a:pPr marL="0" indent="0" algn="ctr">
              <a:buNone/>
            </a:pPr>
            <a:endParaRPr lang="en-US" dirty="0"/>
          </a:p>
        </p:txBody>
      </p:sp>
    </p:spTree>
    <p:extLst>
      <p:ext uri="{BB962C8B-B14F-4D97-AF65-F5344CB8AC3E}">
        <p14:creationId xmlns:p14="http://schemas.microsoft.com/office/powerpoint/2010/main" val="39759872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9E995-A32F-07A6-E38F-8C7B032935F1}"/>
            </a:ext>
          </a:extLst>
        </p:cNvPr>
        <p:cNvGrpSpPr/>
        <p:nvPr/>
      </p:nvGrpSpPr>
      <p:grpSpPr>
        <a:xfrm>
          <a:off x="0" y="0"/>
          <a:ext cx="0" cy="0"/>
          <a:chOff x="0" y="0"/>
          <a:chExt cx="0" cy="0"/>
        </a:xfrm>
      </p:grpSpPr>
      <p:pic>
        <p:nvPicPr>
          <p:cNvPr id="8" name="Picture 7" descr="A group of women with their mouths open&#10;&#10;Description automatically generated">
            <a:extLst>
              <a:ext uri="{FF2B5EF4-FFF2-40B4-BE49-F238E27FC236}">
                <a16:creationId xmlns:a16="http://schemas.microsoft.com/office/drawing/2014/main" id="{A786AEDC-BB1A-9E7F-056A-D0A3A7A7BF40}"/>
              </a:ext>
            </a:extLst>
          </p:cNvPr>
          <p:cNvPicPr>
            <a:picLocks noChangeAspect="1"/>
          </p:cNvPicPr>
          <p:nvPr/>
        </p:nvPicPr>
        <p:blipFill>
          <a:blip r:embed="rId2"/>
          <a:stretch>
            <a:fillRect/>
          </a:stretch>
        </p:blipFill>
        <p:spPr>
          <a:xfrm>
            <a:off x="-1" y="-1"/>
            <a:ext cx="12208409" cy="7327075"/>
          </a:xfrm>
          <a:prstGeom prst="rect">
            <a:avLst/>
          </a:prstGeom>
        </p:spPr>
      </p:pic>
    </p:spTree>
    <p:extLst>
      <p:ext uri="{BB962C8B-B14F-4D97-AF65-F5344CB8AC3E}">
        <p14:creationId xmlns:p14="http://schemas.microsoft.com/office/powerpoint/2010/main" val="35004826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le of shredded horseradish&#10;&#10;Description automatically generated">
            <a:extLst>
              <a:ext uri="{FF2B5EF4-FFF2-40B4-BE49-F238E27FC236}">
                <a16:creationId xmlns:a16="http://schemas.microsoft.com/office/drawing/2014/main" id="{C41FA8D0-3177-6274-65DF-86C07FE1BE31}"/>
              </a:ext>
            </a:extLst>
          </p:cNvPr>
          <p:cNvPicPr>
            <a:picLocks noChangeAspect="1"/>
          </p:cNvPicPr>
          <p:nvPr/>
        </p:nvPicPr>
        <p:blipFill>
          <a:blip r:embed="rId2">
            <a:alphaModFix amt="70000"/>
          </a:blip>
          <a:stretch>
            <a:fillRect/>
          </a:stretch>
        </p:blipFill>
        <p:spPr>
          <a:xfrm>
            <a:off x="1051810" y="69717"/>
            <a:ext cx="10088380" cy="6718566"/>
          </a:xfrm>
          <a:prstGeom prst="rect">
            <a:avLst/>
          </a:prstGeom>
        </p:spPr>
      </p:pic>
      <p:sp>
        <p:nvSpPr>
          <p:cNvPr id="4" name="Title 3">
            <a:extLst>
              <a:ext uri="{FF2B5EF4-FFF2-40B4-BE49-F238E27FC236}">
                <a16:creationId xmlns:a16="http://schemas.microsoft.com/office/drawing/2014/main" id="{26B074D0-C624-F6DD-4116-128F9C754651}"/>
              </a:ext>
            </a:extLst>
          </p:cNvPr>
          <p:cNvSpPr>
            <a:spLocks noGrp="1"/>
          </p:cNvSpPr>
          <p:nvPr>
            <p:ph type="ctrTitle"/>
          </p:nvPr>
        </p:nvSpPr>
        <p:spPr>
          <a:xfrm>
            <a:off x="616569" y="709863"/>
            <a:ext cx="10523621" cy="5438274"/>
          </a:xfrm>
        </p:spPr>
        <p:txBody>
          <a:bodyPr>
            <a:noAutofit/>
          </a:bodyPr>
          <a:lstStyle/>
          <a:p>
            <a:r>
              <a:rPr lang="en-US" sz="40000" dirty="0"/>
              <a:t>Q&amp;A</a:t>
            </a:r>
          </a:p>
        </p:txBody>
      </p:sp>
    </p:spTree>
    <p:extLst>
      <p:ext uri="{BB962C8B-B14F-4D97-AF65-F5344CB8AC3E}">
        <p14:creationId xmlns:p14="http://schemas.microsoft.com/office/powerpoint/2010/main" val="3373609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B8824D-651D-5945-C704-49BDBE94F60D}"/>
            </a:ext>
          </a:extLst>
        </p:cNvPr>
        <p:cNvGrpSpPr/>
        <p:nvPr/>
      </p:nvGrpSpPr>
      <p:grpSpPr>
        <a:xfrm>
          <a:off x="0" y="0"/>
          <a:ext cx="0" cy="0"/>
          <a:chOff x="0" y="0"/>
          <a:chExt cx="0" cy="0"/>
        </a:xfrm>
      </p:grpSpPr>
      <p:pic>
        <p:nvPicPr>
          <p:cNvPr id="6" name="Picture 5" descr="A pile of shredded horseradish&#10;&#10;Description automatically generated">
            <a:extLst>
              <a:ext uri="{FF2B5EF4-FFF2-40B4-BE49-F238E27FC236}">
                <a16:creationId xmlns:a16="http://schemas.microsoft.com/office/drawing/2014/main" id="{158512E9-F112-2578-A823-8A691F061F1C}"/>
              </a:ext>
            </a:extLst>
          </p:cNvPr>
          <p:cNvPicPr>
            <a:picLocks noChangeAspect="1"/>
          </p:cNvPicPr>
          <p:nvPr/>
        </p:nvPicPr>
        <p:blipFill>
          <a:blip r:embed="rId2">
            <a:alphaModFix amt="70000"/>
          </a:blip>
          <a:stretch>
            <a:fillRect/>
          </a:stretch>
        </p:blipFill>
        <p:spPr>
          <a:xfrm>
            <a:off x="1051810" y="69717"/>
            <a:ext cx="10088380" cy="6718566"/>
          </a:xfrm>
          <a:prstGeom prst="rect">
            <a:avLst/>
          </a:prstGeom>
        </p:spPr>
      </p:pic>
      <p:sp>
        <p:nvSpPr>
          <p:cNvPr id="4" name="Title 3">
            <a:extLst>
              <a:ext uri="{FF2B5EF4-FFF2-40B4-BE49-F238E27FC236}">
                <a16:creationId xmlns:a16="http://schemas.microsoft.com/office/drawing/2014/main" id="{4642C27D-FFA2-91D9-D061-982CEC40BE99}"/>
              </a:ext>
            </a:extLst>
          </p:cNvPr>
          <p:cNvSpPr>
            <a:spLocks noGrp="1"/>
          </p:cNvSpPr>
          <p:nvPr>
            <p:ph type="ctrTitle"/>
          </p:nvPr>
        </p:nvSpPr>
        <p:spPr>
          <a:xfrm>
            <a:off x="1" y="53675"/>
            <a:ext cx="12191999" cy="5897946"/>
          </a:xfrm>
        </p:spPr>
        <p:txBody>
          <a:bodyPr>
            <a:noAutofit/>
          </a:bodyPr>
          <a:lstStyle/>
          <a:p>
            <a:r>
              <a:rPr lang="en-US" sz="30000" dirty="0"/>
              <a:t>Thanks!</a:t>
            </a:r>
            <a:br>
              <a:rPr lang="en-US" sz="30000" dirty="0"/>
            </a:br>
            <a:br>
              <a:rPr lang="en-US" sz="4800" dirty="0"/>
            </a:br>
            <a:r>
              <a:rPr lang="en-US" sz="4800" dirty="0"/>
              <a:t>https://</a:t>
            </a:r>
            <a:r>
              <a:rPr lang="en-US" sz="4800" dirty="0" err="1"/>
              <a:t>marorsecurity.com</a:t>
            </a:r>
            <a:endParaRPr lang="en-US" sz="30000" dirty="0"/>
          </a:p>
        </p:txBody>
      </p:sp>
    </p:spTree>
    <p:extLst>
      <p:ext uri="{BB962C8B-B14F-4D97-AF65-F5344CB8AC3E}">
        <p14:creationId xmlns:p14="http://schemas.microsoft.com/office/powerpoint/2010/main" val="2699567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52AB73-D191-CB79-A288-B1BA38439170}"/>
              </a:ext>
            </a:extLst>
          </p:cNvPr>
          <p:cNvPicPr>
            <a:picLocks noChangeAspect="1"/>
          </p:cNvPicPr>
          <p:nvPr/>
        </p:nvPicPr>
        <p:blipFill>
          <a:blip r:embed="rId2"/>
          <a:stretch>
            <a:fillRect/>
          </a:stretch>
        </p:blipFill>
        <p:spPr>
          <a:xfrm>
            <a:off x="643467" y="702734"/>
            <a:ext cx="10905066" cy="5452530"/>
          </a:xfrm>
          <a:prstGeom prst="rect">
            <a:avLst/>
          </a:prstGeom>
        </p:spPr>
      </p:pic>
    </p:spTree>
    <p:extLst>
      <p:ext uri="{BB962C8B-B14F-4D97-AF65-F5344CB8AC3E}">
        <p14:creationId xmlns:p14="http://schemas.microsoft.com/office/powerpoint/2010/main" val="2288191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D2C122-531B-34F7-927F-65652DC6BC0E}"/>
              </a:ext>
            </a:extLst>
          </p:cNvPr>
          <p:cNvPicPr>
            <a:picLocks noChangeAspect="1"/>
          </p:cNvPicPr>
          <p:nvPr/>
        </p:nvPicPr>
        <p:blipFill>
          <a:blip r:embed="rId2"/>
          <a:stretch>
            <a:fillRect/>
          </a:stretch>
        </p:blipFill>
        <p:spPr>
          <a:xfrm>
            <a:off x="4178300" y="1517650"/>
            <a:ext cx="3835400" cy="3822700"/>
          </a:xfrm>
          <a:prstGeom prst="rect">
            <a:avLst/>
          </a:prstGeom>
        </p:spPr>
      </p:pic>
    </p:spTree>
    <p:extLst>
      <p:ext uri="{BB962C8B-B14F-4D97-AF65-F5344CB8AC3E}">
        <p14:creationId xmlns:p14="http://schemas.microsoft.com/office/powerpoint/2010/main" val="17001547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D3B18-65CA-E3C4-735F-D8B93EB0C0AA}"/>
              </a:ext>
            </a:extLst>
          </p:cNvPr>
          <p:cNvSpPr>
            <a:spLocks noGrp="1"/>
          </p:cNvSpPr>
          <p:nvPr>
            <p:ph type="title"/>
          </p:nvPr>
        </p:nvSpPr>
        <p:spPr>
          <a:xfrm>
            <a:off x="5420518" y="365125"/>
            <a:ext cx="1350963" cy="1325563"/>
          </a:xfrm>
        </p:spPr>
        <p:txBody>
          <a:bodyPr/>
          <a:lstStyle/>
          <a:p>
            <a:r>
              <a:rPr lang="en-US" dirty="0"/>
              <a:t> </a:t>
            </a:r>
          </a:p>
        </p:txBody>
      </p:sp>
      <p:sp>
        <p:nvSpPr>
          <p:cNvPr id="3" name="Content Placeholder 2">
            <a:extLst>
              <a:ext uri="{FF2B5EF4-FFF2-40B4-BE49-F238E27FC236}">
                <a16:creationId xmlns:a16="http://schemas.microsoft.com/office/drawing/2014/main" id="{6065E1B6-EB92-C3B8-DCA3-283CCCB3E029}"/>
              </a:ext>
            </a:extLst>
          </p:cNvPr>
          <p:cNvSpPr>
            <a:spLocks noGrp="1"/>
          </p:cNvSpPr>
          <p:nvPr>
            <p:ph idx="1"/>
          </p:nvPr>
        </p:nvSpPr>
        <p:spPr>
          <a:xfrm>
            <a:off x="1771650" y="365125"/>
            <a:ext cx="9582150" cy="5811838"/>
          </a:xfrm>
        </p:spPr>
        <p:txBody>
          <a:bodyPr/>
          <a:lstStyle/>
          <a:p>
            <a:pPr marL="0" indent="0" algn="ctr">
              <a:buNone/>
            </a:pPr>
            <a:r>
              <a:rPr lang="en-US" sz="4000" dirty="0">
                <a:effectLst/>
                <a:latin typeface="+mj-lt"/>
              </a:rPr>
              <a:t>"Steps taken against potential impending risk to provide normalcy for the ones we love.”</a:t>
            </a:r>
          </a:p>
          <a:p>
            <a:pPr marL="0" indent="0" algn="ctr">
              <a:buNone/>
            </a:pPr>
            <a:endParaRPr lang="en-US" sz="4000" dirty="0">
              <a:latin typeface="+mj-lt"/>
            </a:endParaRPr>
          </a:p>
          <a:p>
            <a:r>
              <a:rPr lang="en-US" dirty="0"/>
              <a:t>Six months take-home pay in liquid assets</a:t>
            </a:r>
          </a:p>
          <a:p>
            <a:r>
              <a:rPr lang="en-US" dirty="0"/>
              <a:t>A résumé updated within the last quarter</a:t>
            </a:r>
          </a:p>
          <a:p>
            <a:r>
              <a:rPr lang="en-US" dirty="0"/>
              <a:t>A network that you can flex</a:t>
            </a:r>
          </a:p>
          <a:p>
            <a:r>
              <a:rPr lang="en-US" dirty="0"/>
              <a:t>Do the best work that you can</a:t>
            </a:r>
          </a:p>
        </p:txBody>
      </p:sp>
      <p:pic>
        <p:nvPicPr>
          <p:cNvPr id="4" name="Picture 3">
            <a:extLst>
              <a:ext uri="{FF2B5EF4-FFF2-40B4-BE49-F238E27FC236}">
                <a16:creationId xmlns:a16="http://schemas.microsoft.com/office/drawing/2014/main" id="{21DF3C25-95F0-A4AC-3EEC-D0CF7FE853A9}"/>
              </a:ext>
            </a:extLst>
          </p:cNvPr>
          <p:cNvPicPr>
            <a:picLocks noChangeAspect="1"/>
          </p:cNvPicPr>
          <p:nvPr/>
        </p:nvPicPr>
        <p:blipFill>
          <a:blip r:embed="rId2"/>
          <a:stretch>
            <a:fillRect/>
          </a:stretch>
        </p:blipFill>
        <p:spPr>
          <a:xfrm>
            <a:off x="162718" y="354661"/>
            <a:ext cx="1350963" cy="1346490"/>
          </a:xfrm>
          <a:prstGeom prst="rect">
            <a:avLst/>
          </a:prstGeom>
        </p:spPr>
      </p:pic>
    </p:spTree>
    <p:extLst>
      <p:ext uri="{BB962C8B-B14F-4D97-AF65-F5344CB8AC3E}">
        <p14:creationId xmlns:p14="http://schemas.microsoft.com/office/powerpoint/2010/main" val="3716479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E4A1330-E6F9-65BB-51C7-3D37BA0E4EF4}"/>
              </a:ext>
            </a:extLst>
          </p:cNvPr>
          <p:cNvPicPr>
            <a:picLocks noChangeAspect="1"/>
          </p:cNvPicPr>
          <p:nvPr/>
        </p:nvPicPr>
        <p:blipFill>
          <a:blip r:embed="rId2"/>
          <a:stretch>
            <a:fillRect/>
          </a:stretch>
        </p:blipFill>
        <p:spPr>
          <a:xfrm>
            <a:off x="4191000" y="1530350"/>
            <a:ext cx="3810000" cy="3797300"/>
          </a:xfrm>
          <a:prstGeom prst="rect">
            <a:avLst/>
          </a:prstGeom>
        </p:spPr>
      </p:pic>
    </p:spTree>
    <p:extLst>
      <p:ext uri="{BB962C8B-B14F-4D97-AF65-F5344CB8AC3E}">
        <p14:creationId xmlns:p14="http://schemas.microsoft.com/office/powerpoint/2010/main" val="1032292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a:extLst>
              <a:ext uri="{FF2B5EF4-FFF2-40B4-BE49-F238E27FC236}">
                <a16:creationId xmlns:a16="http://schemas.microsoft.com/office/drawing/2014/main" id="{AA6F39ED-CF62-3C35-C9A7-F941D0D8D40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1257" r="58"/>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726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06FDFC-E185-8163-A42C-A2D3C0483B5F}"/>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can you pre-cog it tho?</a:t>
            </a: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32803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11777</TotalTime>
  <Words>481</Words>
  <Application>Microsoft Macintosh PowerPoint</Application>
  <PresentationFormat>Widescreen</PresentationFormat>
  <Paragraphs>85</Paragraphs>
  <Slides>34</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Aptos Display</vt:lpstr>
      <vt:lpstr>Arial</vt:lpstr>
      <vt:lpstr>Helvetica Neue</vt:lpstr>
      <vt:lpstr>Office Theme</vt:lpstr>
      <vt:lpstr>executing your unemployment incident response plan</vt:lpstr>
      <vt:lpstr>about the speaker</vt:lpstr>
      <vt:lpstr>PowerPoint Presentation</vt:lpstr>
      <vt:lpstr>PowerPoint Presentation</vt:lpstr>
      <vt:lpstr>PowerPoint Presentation</vt:lpstr>
      <vt:lpstr> </vt:lpstr>
      <vt:lpstr>PowerPoint Presentation</vt:lpstr>
      <vt:lpstr>PowerPoint Presentation</vt:lpstr>
      <vt:lpstr>can you pre-cog it tho?</vt:lpstr>
      <vt:lpstr> Who knew they were getting cut?</vt:lpstr>
      <vt:lpstr> Who knew they were getting cut?</vt:lpstr>
      <vt:lpstr>PowerPoint Presentation</vt:lpstr>
      <vt:lpstr> Your Communications Plan</vt:lpstr>
      <vt:lpstr> Finances</vt:lpstr>
      <vt:lpstr>PowerPoint Presentation</vt:lpstr>
      <vt:lpstr>PowerPoint Presentation</vt:lpstr>
      <vt:lpstr> Three habits you need</vt:lpstr>
      <vt:lpstr>PowerPoint Presentation</vt:lpstr>
      <vt:lpstr>PowerPoint Presentation</vt:lpstr>
      <vt:lpstr> What else?</vt:lpstr>
      <vt:lpstr>PowerPoint Presentation</vt:lpstr>
      <vt:lpstr>PowerPoint Presentation</vt:lpstr>
      <vt:lpstr>How do people get jobs?</vt:lpstr>
      <vt:lpstr> How do people get jobs?</vt:lpstr>
      <vt:lpstr> Interview hints</vt:lpstr>
      <vt:lpstr> Interview hints</vt:lpstr>
      <vt:lpstr> Resources</vt:lpstr>
      <vt:lpstr>PowerPoint Presentation</vt:lpstr>
      <vt:lpstr>Recovery</vt:lpstr>
      <vt:lpstr>PowerPoint Presentation</vt:lpstr>
      <vt:lpstr>After Action</vt:lpstr>
      <vt:lpstr>PowerPoint Presentation</vt:lpstr>
      <vt:lpstr>Q&amp;A</vt:lpstr>
      <vt:lpstr>Thanks!  https://marorsecurity.com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Michael Doyle</dc:creator>
  <cp:lastModifiedBy>Michael Doyle</cp:lastModifiedBy>
  <cp:revision>4</cp:revision>
  <dcterms:created xsi:type="dcterms:W3CDTF">2024-08-26T19:34:19Z</dcterms:created>
  <dcterms:modified xsi:type="dcterms:W3CDTF">2024-09-15T18:36:50Z</dcterms:modified>
</cp:coreProperties>
</file>